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7" r:id="rId2"/>
    <p:sldId id="331" r:id="rId3"/>
    <p:sldId id="324" r:id="rId4"/>
    <p:sldId id="330" r:id="rId5"/>
    <p:sldId id="332" r:id="rId6"/>
    <p:sldId id="323" r:id="rId7"/>
    <p:sldId id="319" r:id="rId8"/>
    <p:sldId id="267" r:id="rId9"/>
    <p:sldId id="265" r:id="rId10"/>
    <p:sldId id="266" r:id="rId11"/>
    <p:sldId id="268" r:id="rId12"/>
    <p:sldId id="318" r:id="rId13"/>
    <p:sldId id="271" r:id="rId14"/>
    <p:sldId id="272" r:id="rId15"/>
    <p:sldId id="273" r:id="rId16"/>
    <p:sldId id="274" r:id="rId17"/>
    <p:sldId id="275" r:id="rId18"/>
    <p:sldId id="276" r:id="rId19"/>
    <p:sldId id="325" r:id="rId20"/>
    <p:sldId id="277" r:id="rId21"/>
    <p:sldId id="278" r:id="rId22"/>
    <p:sldId id="296" r:id="rId23"/>
    <p:sldId id="297" r:id="rId24"/>
    <p:sldId id="298" r:id="rId25"/>
    <p:sldId id="299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91" r:id="rId35"/>
    <p:sldId id="292" r:id="rId36"/>
    <p:sldId id="293" r:id="rId37"/>
    <p:sldId id="294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36" r:id="rId55"/>
    <p:sldId id="329" r:id="rId56"/>
    <p:sldId id="326" r:id="rId57"/>
    <p:sldId id="327" r:id="rId58"/>
    <p:sldId id="328" r:id="rId59"/>
    <p:sldId id="333" r:id="rId60"/>
    <p:sldId id="337" r:id="rId61"/>
    <p:sldId id="338" r:id="rId62"/>
    <p:sldId id="339" r:id="rId63"/>
    <p:sldId id="345" r:id="rId64"/>
    <p:sldId id="346" r:id="rId65"/>
    <p:sldId id="335" r:id="rId66"/>
    <p:sldId id="343" r:id="rId67"/>
    <p:sldId id="344" r:id="rId68"/>
    <p:sldId id="341" r:id="rId69"/>
    <p:sldId id="340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6F5"/>
    <a:srgbClr val="595959"/>
    <a:srgbClr val="404040"/>
    <a:srgbClr val="14B9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4" autoAdjust="0"/>
    <p:restoredTop sz="88754" autoAdjust="0"/>
  </p:normalViewPr>
  <p:slideViewPr>
    <p:cSldViewPr snapToGrid="0">
      <p:cViewPr varScale="1">
        <p:scale>
          <a:sx n="102" d="100"/>
          <a:sy n="102" d="100"/>
        </p:scale>
        <p:origin x="9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14B9B7"/>
              </a:solidFill>
              <a:round/>
            </a:ln>
            <a:effectLst>
              <a:outerShdw blurRad="177800" dist="127000" dir="5400000" algn="t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3.5</c:v>
                </c:pt>
                <c:pt idx="3">
                  <c:v>5.2</c:v>
                </c:pt>
                <c:pt idx="4">
                  <c:v>4.5</c:v>
                </c:pt>
                <c:pt idx="5">
                  <c:v>6.2</c:v>
                </c:pt>
                <c:pt idx="6">
                  <c:v>6.1</c:v>
                </c:pt>
                <c:pt idx="7">
                  <c:v>4.8</c:v>
                </c:pt>
                <c:pt idx="8">
                  <c:v>4.2</c:v>
                </c:pt>
                <c:pt idx="9">
                  <c:v>3.6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8837-44CE-AC86-991E112B58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121876016"/>
        <c:axId val="-1121880912"/>
      </c:lineChart>
      <c:catAx>
        <c:axId val="-1121876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121880912"/>
        <c:crosses val="autoZero"/>
        <c:auto val="0"/>
        <c:lblAlgn val="ctr"/>
        <c:lblOffset val="100"/>
        <c:noMultiLvlLbl val="0"/>
      </c:catAx>
      <c:valAx>
        <c:axId val="-1121880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121876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14B9B7"/>
              </a:solidFill>
              <a:round/>
            </a:ln>
            <a:effectLst>
              <a:outerShdw blurRad="177800" dist="127000" dir="5400000" algn="t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3.5</c:v>
                </c:pt>
                <c:pt idx="3">
                  <c:v>5.2</c:v>
                </c:pt>
                <c:pt idx="4">
                  <c:v>4.5</c:v>
                </c:pt>
                <c:pt idx="5">
                  <c:v>6.2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D0FA-4ED1-9BE8-E65AF4992B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121876016"/>
        <c:axId val="-1121880912"/>
      </c:lineChart>
      <c:catAx>
        <c:axId val="-1121876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121880912"/>
        <c:crosses val="autoZero"/>
        <c:auto val="0"/>
        <c:lblAlgn val="ctr"/>
        <c:lblOffset val="100"/>
        <c:noMultiLvlLbl val="0"/>
      </c:catAx>
      <c:valAx>
        <c:axId val="-1121880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121876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1708D-08F8-4FA2-8255-F4F81295DDE4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A5BE9-2AF7-4350-AEC8-48A40B8C3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817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1-</a:t>
            </a:r>
            <a:r>
              <a:rPr lang="ko-KR" altLang="en-US" dirty="0" smtClean="0"/>
              <a:t>애니메이션</a:t>
            </a:r>
            <a:r>
              <a:rPr lang="en-US" altLang="ko-KR" dirty="0" smtClean="0"/>
              <a:t>)</a:t>
            </a:r>
            <a:r>
              <a:rPr lang="ko-KR" altLang="en-US" dirty="0" smtClean="0"/>
              <a:t>그래프에서 바로 확인할 수 있듯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올해 수도권 인구가 </a:t>
            </a:r>
            <a:r>
              <a:rPr lang="ko-KR" altLang="en-US" dirty="0" err="1" smtClean="0"/>
              <a:t>비수도권</a:t>
            </a:r>
            <a:r>
              <a:rPr lang="ko-KR" altLang="en-US" dirty="0" smtClean="0"/>
              <a:t> 인구를 추월하는 건 올해가 처음</a:t>
            </a:r>
            <a:endParaRPr lang="en-US" altLang="ko-KR" dirty="0" smtClean="0"/>
          </a:p>
          <a:p>
            <a:r>
              <a:rPr lang="en-US" altLang="ko-KR" dirty="0" smtClean="0"/>
              <a:t>2-</a:t>
            </a:r>
            <a:r>
              <a:rPr lang="ko-KR" altLang="en-US" dirty="0" smtClean="0"/>
              <a:t>애니메이션</a:t>
            </a:r>
            <a:r>
              <a:rPr lang="en-US" altLang="ko-KR" dirty="0" smtClean="0"/>
              <a:t>)</a:t>
            </a:r>
            <a:r>
              <a:rPr lang="ko-KR" altLang="en-US" dirty="0" smtClean="0"/>
              <a:t>그 이유를 </a:t>
            </a:r>
            <a:r>
              <a:rPr lang="ko-KR" altLang="en-US" dirty="0" err="1" smtClean="0"/>
              <a:t>봤을때</a:t>
            </a:r>
            <a:r>
              <a:rPr lang="ko-KR" altLang="en-US" dirty="0" smtClean="0"/>
              <a:t> 가장 큰 이유는 직업으로 조사됐고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특히 지방에 양질의 일자리와 삶의 질을 높여야 한다는 필요성을 확인할 수 있었다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특히 지난해 수도권 </a:t>
            </a:r>
            <a:r>
              <a:rPr lang="ko-KR" altLang="en-US" dirty="0" err="1" smtClean="0"/>
              <a:t>순유입</a:t>
            </a:r>
            <a:r>
              <a:rPr lang="ko-KR" altLang="en-US" dirty="0" smtClean="0"/>
              <a:t> 인구가 가장 많은 곳이 부산으로 확인되었고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부산을 특정해서 분석하고자 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A5BE9-2AF7-4350-AEC8-48A40B8C311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37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부산시 </a:t>
            </a:r>
            <a:r>
              <a:rPr lang="ko-KR" altLang="en-US" dirty="0" err="1" smtClean="0"/>
              <a:t>정주의사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60</a:t>
            </a:r>
            <a:r>
              <a:rPr lang="ko-KR" altLang="en-US" dirty="0" smtClean="0"/>
              <a:t>대 이상이 유일하게 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점대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부산이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노인과 바다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라는 별명이 있는데 이와 연결되는듯</a:t>
            </a:r>
            <a:r>
              <a:rPr lang="en-US" altLang="ko-KR" dirty="0" smtClean="0"/>
              <a:t>?)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A5BE9-2AF7-4350-AEC8-48A40B8C311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00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3200" b="1" dirty="0" smtClean="0"/>
              <a:t>가구소득 항목 축소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애니메이션</a:t>
            </a:r>
            <a:r>
              <a:rPr lang="en-US" altLang="ko-KR" sz="3200" b="1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A5BE9-2AF7-4350-AEC8-48A40B8C311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73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결측치</a:t>
            </a:r>
            <a:r>
              <a:rPr lang="ko-KR" altLang="en-US" dirty="0" smtClean="0"/>
              <a:t> 제거</a:t>
            </a:r>
            <a:r>
              <a:rPr lang="en-US" altLang="ko-KR" dirty="0" smtClean="0"/>
              <a:t>:</a:t>
            </a:r>
            <a:r>
              <a:rPr lang="ko-KR" altLang="en-US" dirty="0" smtClean="0"/>
              <a:t> 애니메이션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나타내기</a:t>
            </a:r>
            <a:r>
              <a:rPr lang="en-US" altLang="ko-KR" dirty="0" smtClean="0"/>
              <a:t>’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A5BE9-2AF7-4350-AEC8-48A40B8C311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305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A5BE9-2AF7-4350-AEC8-48A40B8C311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987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A5BE9-2AF7-4350-AEC8-48A40B8C3111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54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A5BE9-2AF7-4350-AEC8-48A40B8C3111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494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Rshiny</a:t>
            </a:r>
            <a:r>
              <a:rPr lang="en-US" altLang="ko-KR" dirty="0" smtClean="0"/>
              <a:t> </a:t>
            </a:r>
            <a:r>
              <a:rPr lang="ko-KR" altLang="en-US" dirty="0" smtClean="0"/>
              <a:t>애니메이션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A5BE9-2AF7-4350-AEC8-48A40B8C3111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234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저희는 삶에 대한 만족도와 근로여건 만족도가 부산시 </a:t>
            </a:r>
            <a:r>
              <a:rPr lang="ko-KR" altLang="en-US" dirty="0" err="1" smtClean="0"/>
              <a:t>정주의사에</a:t>
            </a:r>
            <a:r>
              <a:rPr lang="ko-KR" altLang="en-US" dirty="0" smtClean="0"/>
              <a:t> 미치는 영향을 확인하고자 다양한 분석을 시행했다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A5BE9-2AF7-4350-AEC8-48A40B8C311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336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본론으로 들어가서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분석은 </a:t>
            </a:r>
            <a:r>
              <a:rPr lang="en-US" altLang="ko-KR" dirty="0" smtClean="0"/>
              <a:t>‘2019 </a:t>
            </a:r>
            <a:r>
              <a:rPr lang="ko-KR" altLang="en-US" dirty="0" smtClean="0"/>
              <a:t>부산 </a:t>
            </a:r>
            <a:r>
              <a:rPr lang="ko-KR" altLang="en-US" dirty="0" err="1" smtClean="0"/>
              <a:t>사회조사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활용하였고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이는 </a:t>
            </a:r>
            <a:r>
              <a:rPr lang="en-US" altLang="ko-KR" dirty="0" smtClean="0"/>
              <a:t>17,860 </a:t>
            </a:r>
            <a:r>
              <a:rPr lang="ko-KR" altLang="en-US" dirty="0" err="1" smtClean="0"/>
              <a:t>표본가구</a:t>
            </a:r>
            <a:r>
              <a:rPr lang="ko-KR" altLang="en-US" dirty="0" smtClean="0"/>
              <a:t> 내 상주하는 만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세 이상 </a:t>
            </a:r>
            <a:r>
              <a:rPr lang="ko-KR" altLang="en-US" dirty="0" err="1" smtClean="0"/>
              <a:t>가구원</a:t>
            </a:r>
            <a:r>
              <a:rPr lang="ko-KR" altLang="en-US" dirty="0" smtClean="0"/>
              <a:t> 약 </a:t>
            </a:r>
            <a:r>
              <a:rPr lang="en-US" altLang="ko-KR" dirty="0" smtClean="0"/>
              <a:t>33,004</a:t>
            </a:r>
            <a:r>
              <a:rPr lang="ko-KR" altLang="en-US" dirty="0" smtClean="0"/>
              <a:t>명을 대상으로 실시된 조사입니다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A5BE9-2AF7-4350-AEC8-48A40B8C311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491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수도권 </a:t>
            </a:r>
            <a:r>
              <a:rPr lang="ko-KR" altLang="en-US" baseline="0" dirty="0" err="1" smtClean="0"/>
              <a:t>인구역전에</a:t>
            </a:r>
            <a:r>
              <a:rPr lang="ko-KR" altLang="en-US" baseline="0" dirty="0" smtClean="0"/>
              <a:t> 영향을 미치는 요인들을 자세히 확인하고자 부산시 </a:t>
            </a:r>
            <a:r>
              <a:rPr lang="ko-KR" altLang="en-US" baseline="0" dirty="0" err="1" smtClean="0"/>
              <a:t>정주의사를</a:t>
            </a:r>
            <a:r>
              <a:rPr lang="ko-KR" altLang="en-US" baseline="0" dirty="0" smtClean="0"/>
              <a:t> 종속변수로 회귀분석을 시행했다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이때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en-US" altLang="ko-KR" dirty="0" smtClean="0"/>
              <a:t>stepwise</a:t>
            </a:r>
            <a:r>
              <a:rPr lang="ko-KR" altLang="en-US" dirty="0" smtClean="0"/>
              <a:t>을 사용해서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독립변수를 </a:t>
            </a:r>
            <a:r>
              <a:rPr lang="ko-KR" altLang="en-US" dirty="0" err="1" smtClean="0"/>
              <a:t>제거했을때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AIC</a:t>
            </a:r>
            <a:r>
              <a:rPr lang="ko-KR" altLang="en-US" dirty="0" smtClean="0"/>
              <a:t>값이 가장 낮게 확인되었고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vif</a:t>
            </a:r>
            <a:r>
              <a:rPr lang="ko-KR" altLang="en-US" dirty="0" smtClean="0"/>
              <a:t>값 또한 </a:t>
            </a:r>
            <a:r>
              <a:rPr lang="en-US" altLang="ko-KR" dirty="0" smtClean="0"/>
              <a:t>4</a:t>
            </a:r>
            <a:r>
              <a:rPr lang="ko-KR" altLang="en-US" dirty="0" smtClean="0"/>
              <a:t>를 넘는 변수가 없었기에 해당</a:t>
            </a:r>
            <a:r>
              <a:rPr lang="ko-KR" altLang="en-US" baseline="0" dirty="0" smtClean="0"/>
              <a:t> 변수들을 </a:t>
            </a:r>
            <a:r>
              <a:rPr lang="ko-KR" altLang="en-US" baseline="0" dirty="0" err="1" smtClean="0"/>
              <a:t>분석도구로</a:t>
            </a:r>
            <a:r>
              <a:rPr lang="ko-KR" altLang="en-US" baseline="0" dirty="0" smtClean="0"/>
              <a:t> 활용할 것이다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A5BE9-2AF7-4350-AEC8-48A40B8C311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092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간단히 보면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주요변수는</a:t>
            </a:r>
            <a:r>
              <a:rPr lang="ko-KR" altLang="en-US" dirty="0" smtClean="0"/>
              <a:t> 부산시 </a:t>
            </a:r>
            <a:r>
              <a:rPr lang="ko-KR" altLang="en-US" dirty="0" err="1" smtClean="0"/>
              <a:t>정주의사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삶에 대한 만족도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근로여건 만족도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배경변수로는 성별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연령대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월평균 가구소득부터 취업애로요인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직업군</a:t>
            </a:r>
            <a:r>
              <a:rPr lang="ko-KR" altLang="en-US" baseline="0" dirty="0" smtClean="0"/>
              <a:t> 등이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A5BE9-2AF7-4350-AEC8-48A40B8C311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42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일단 저희는 각 주요변수가 </a:t>
            </a:r>
            <a:r>
              <a:rPr lang="ko-KR" altLang="en-US" dirty="0" err="1" smtClean="0"/>
              <a:t>배경변수에</a:t>
            </a:r>
            <a:r>
              <a:rPr lang="ko-KR" altLang="en-US" dirty="0" smtClean="0"/>
              <a:t> 따라 차이를 보이는지를 먼저 확인했습니다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ko-KR" altLang="en-US" dirty="0" smtClean="0"/>
              <a:t>부산시 </a:t>
            </a:r>
            <a:r>
              <a:rPr lang="ko-KR" altLang="en-US" dirty="0" err="1" smtClean="0"/>
              <a:t>정주의사는</a:t>
            </a:r>
            <a:r>
              <a:rPr lang="ko-KR" altLang="en-US" dirty="0" smtClean="0"/>
              <a:t> 주요변수중에서도 가장 중요한 변수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설문지에서는 높을수록 부정적인 값이었기 때문에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역채점을</a:t>
            </a:r>
            <a:r>
              <a:rPr lang="ko-KR" altLang="en-US" dirty="0" smtClean="0"/>
              <a:t>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A5BE9-2AF7-4350-AEC8-48A40B8C311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540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삶에 대한 만족도는 높을수록 긍정적인 만족도를 의미했고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설문의 두 질문</a:t>
            </a:r>
            <a:r>
              <a:rPr lang="en-US" altLang="ko-KR" dirty="0" smtClean="0"/>
              <a:t>, ’</a:t>
            </a:r>
            <a:r>
              <a:rPr lang="ko-KR" altLang="en-US" dirty="0" smtClean="0"/>
              <a:t>요즘 자신의 삶에 전반적으로 얼마나 만족하는지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요즘 자신이 하고 있는 일이 얼마나 가치가 있는지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 대한 질문의 값을 </a:t>
            </a:r>
            <a:r>
              <a:rPr lang="ko-KR" altLang="en-US" dirty="0" err="1" smtClean="0"/>
              <a:t>평균냈습니다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A5BE9-2AF7-4350-AEC8-48A40B8C311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208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근로여건 만족도는 </a:t>
            </a:r>
            <a:r>
              <a:rPr lang="ko-KR" altLang="en-US" dirty="0" err="1" smtClean="0"/>
              <a:t>하는일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임금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고용안정성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근무환경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근로시간에 대한 만족수준을 평균하여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역채점을</a:t>
            </a:r>
            <a:r>
              <a:rPr lang="ko-KR" altLang="en-US" dirty="0" smtClean="0"/>
              <a:t> 시행했습니다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A5BE9-2AF7-4350-AEC8-48A40B8C311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473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A5BE9-2AF7-4350-AEC8-48A40B8C311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34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568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141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455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28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720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88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419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37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13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9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81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01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p-page.shinyapps.io/map2/" TargetMode="External"/><Relationship Id="rId4" Type="http://schemas.openxmlformats.org/officeDocument/2006/relationships/image" Target="../media/image10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gif"/><Relationship Id="rId3" Type="http://schemas.openxmlformats.org/officeDocument/2006/relationships/hyperlink" Target="http://www.busan.com/view/busan/view.php?code=2019071419265461934" TargetMode="External"/><Relationship Id="rId7" Type="http://schemas.openxmlformats.org/officeDocument/2006/relationships/hyperlink" Target="http://news.khan.co.kr/kh_news/khan_art_view.html?art_id=202006291215011" TargetMode="External"/><Relationship Id="rId2" Type="http://schemas.openxmlformats.org/officeDocument/2006/relationships/hyperlink" Target="https://www.sisain.co.kr/news/articleView.html?idxno=4072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onga.com/news/Society/article/all/20191115/98369483/1" TargetMode="External"/><Relationship Id="rId5" Type="http://schemas.openxmlformats.org/officeDocument/2006/relationships/hyperlink" Target="https://n.news.naver.com/article/001/0011726654" TargetMode="External"/><Relationship Id="rId4" Type="http://schemas.openxmlformats.org/officeDocument/2006/relationships/hyperlink" Target="https://mnews.joins.com/article/23812685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2184401" y="1651000"/>
            <a:ext cx="7355390" cy="1809750"/>
            <a:chOff x="3420727" y="76509"/>
            <a:chExt cx="6087313" cy="974398"/>
          </a:xfrm>
        </p:grpSpPr>
        <p:sp>
          <p:nvSpPr>
            <p:cNvPr id="80" name="직사각형 79"/>
            <p:cNvSpPr/>
            <p:nvPr/>
          </p:nvSpPr>
          <p:spPr>
            <a:xfrm>
              <a:off x="3746500" y="279420"/>
              <a:ext cx="5761540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3600" b="1" i="1" kern="0" dirty="0" smtClean="0">
                  <a:solidFill>
                    <a:srgbClr val="14B9B7"/>
                  </a:solidFill>
                </a:rPr>
                <a:t>“</a:t>
              </a:r>
              <a:r>
                <a:rPr lang="ko-KR" altLang="en-US" sz="3600" b="1" i="1" kern="0" dirty="0" err="1" smtClean="0">
                  <a:solidFill>
                    <a:srgbClr val="14B9B7"/>
                  </a:solidFill>
                </a:rPr>
                <a:t>니가</a:t>
              </a:r>
              <a:r>
                <a:rPr lang="ko-KR" altLang="en-US" sz="3600" b="1" i="1" kern="0" dirty="0" smtClean="0">
                  <a:solidFill>
                    <a:srgbClr val="14B9B7"/>
                  </a:solidFill>
                </a:rPr>
                <a:t> 가라 </a:t>
              </a:r>
              <a:r>
                <a:rPr lang="ko-KR" altLang="en-US" sz="3600" b="1" i="1" kern="0" dirty="0" smtClean="0">
                  <a:solidFill>
                    <a:srgbClr val="14B9B7"/>
                  </a:solidFill>
                </a:rPr>
                <a:t>부산</a:t>
              </a:r>
              <a:r>
                <a:rPr lang="en-US" altLang="ko-KR" sz="3600" b="1" i="1" kern="0" dirty="0" smtClean="0">
                  <a:solidFill>
                    <a:srgbClr val="14B9B7"/>
                  </a:solidFill>
                </a:rPr>
                <a:t>“</a:t>
              </a:r>
              <a:endParaRPr lang="en-US" altLang="ko-KR" sz="44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6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-</a:t>
              </a:r>
              <a:r>
                <a:rPr lang="ko-KR" altLang="en-US" sz="16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삶의 만족도와 근로여건 만족도가 부산시 </a:t>
              </a:r>
              <a:r>
                <a:rPr lang="ko-KR" altLang="en-US" sz="1600" kern="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정주의사에</a:t>
              </a:r>
              <a:r>
                <a:rPr lang="ko-KR" altLang="en-US" sz="16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미치는 영향</a:t>
              </a:r>
              <a:endPara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420727" y="76509"/>
              <a:ext cx="648000" cy="405822"/>
            </a:xfrm>
            <a:prstGeom prst="rect">
              <a:avLst/>
            </a:prstGeom>
            <a:solidFill>
              <a:srgbClr val="14B9B7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000" b="1" kern="0" dirty="0" smtClean="0">
                  <a:solidFill>
                    <a:prstClr val="white"/>
                  </a:solidFill>
                </a:rPr>
                <a:t>R</a:t>
              </a:r>
              <a:endParaRPr lang="ko-KR" altLang="en-US" sz="20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86" name="타원 85"/>
          <p:cNvSpPr/>
          <p:nvPr/>
        </p:nvSpPr>
        <p:spPr>
          <a:xfrm>
            <a:off x="4688493" y="3956742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010720" y="3827134"/>
            <a:ext cx="72327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강민희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6207088" y="3956742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529315" y="3827134"/>
            <a:ext cx="72327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성채원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8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67" y="1367884"/>
            <a:ext cx="6484594" cy="28764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07" y="4722206"/>
            <a:ext cx="10902831" cy="123053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272750" y="1628866"/>
            <a:ext cx="36000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근로여건 만족도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w7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매우 </a:t>
            </a:r>
            <a:r>
              <a:rPr lang="ko-KR" altLang="en-US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불만족한다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약간 </a:t>
            </a:r>
            <a:r>
              <a:rPr lang="ko-KR" altLang="en-US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불만족한다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보통이다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4.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약간 만족한다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5.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매우 만족한다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>
            <a:off x="7126670" y="2806112"/>
            <a:ext cx="828000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/>
          <p:cNvSpPr>
            <a:spLocks/>
          </p:cNvSpPr>
          <p:nvPr/>
        </p:nvSpPr>
        <p:spPr bwMode="auto">
          <a:xfrm>
            <a:off x="8112846" y="1508136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16" name="직사각형 15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주요변수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</a:t>
              </a:r>
              <a:r>
                <a:rPr lang="en-US" altLang="ko-KR" sz="2800" b="1" i="1" kern="0" dirty="0" smtClean="0">
                  <a:solidFill>
                    <a:srgbClr val="404040"/>
                  </a:solidFill>
                </a:rPr>
                <a:t>3. </a:t>
              </a:r>
              <a:r>
                <a:rPr lang="ko-KR" altLang="en-US" sz="2800" b="1" i="1" kern="0" dirty="0" smtClean="0">
                  <a:solidFill>
                    <a:srgbClr val="404040"/>
                  </a:solidFill>
                </a:rPr>
                <a:t>근로여건 만족도</a:t>
              </a:r>
              <a:endParaRPr lang="ko-KR" altLang="en-US" sz="4000" kern="0" dirty="0">
                <a:solidFill>
                  <a:srgbClr val="404040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32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3) 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자료 분석</a:t>
              </a:r>
              <a:endParaRPr lang="en-US" altLang="ko-KR" sz="2800" b="1" i="1" kern="0" dirty="0">
                <a:solidFill>
                  <a:srgbClr val="14B9B7"/>
                </a:solidFill>
              </a:endParaRPr>
            </a:p>
            <a:p>
              <a:pPr algn="ctr" latinLnBrk="0">
                <a:defRPr/>
              </a:pPr>
              <a:r>
                <a:rPr lang="en-US" altLang="ko-KR" sz="2400" b="1" i="1" kern="0" dirty="0" smtClean="0">
                  <a:solidFill>
                    <a:srgbClr val="404040"/>
                  </a:solidFill>
                </a:rPr>
                <a:t>- </a:t>
              </a:r>
              <a:r>
                <a:rPr lang="ko-KR" altLang="en-US" sz="2400" b="1" i="1" kern="0" dirty="0" err="1" smtClean="0">
                  <a:solidFill>
                    <a:srgbClr val="404040"/>
                  </a:solidFill>
                </a:rPr>
                <a:t>주요변수</a:t>
              </a:r>
              <a:r>
                <a:rPr lang="ko-KR" altLang="en-US" sz="2400" b="1" i="1" kern="0" dirty="0" smtClean="0">
                  <a:solidFill>
                    <a:srgbClr val="404040"/>
                  </a:solidFill>
                </a:rPr>
                <a:t> 간의 상관관계</a:t>
              </a:r>
              <a:endParaRPr lang="ko-KR" altLang="en-US" sz="2400" kern="0" dirty="0">
                <a:solidFill>
                  <a:srgbClr val="40404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12" y="2171341"/>
            <a:ext cx="7170807" cy="30156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823" y="1517273"/>
            <a:ext cx="4232369" cy="366975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637510" y="1546570"/>
            <a:ext cx="6458234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삶에 대한 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만족도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근로여건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만족도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정주의사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간의 상관관계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Freeform 6"/>
          <p:cNvSpPr>
            <a:spLocks/>
          </p:cNvSpPr>
          <p:nvPr/>
        </p:nvSpPr>
        <p:spPr bwMode="auto">
          <a:xfrm>
            <a:off x="477606" y="1425840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>
            <a:off x="383413" y="5823632"/>
            <a:ext cx="828000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1512286" y="5429722"/>
            <a:ext cx="843638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삶에 대한 만족도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와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근로여건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만족도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간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뚜렷한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양의 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상관관계</a:t>
            </a:r>
            <a:endParaRPr lang="en-US" altLang="ko-KR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삶에 대한 만족도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와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정주의사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간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약한 양의 상관관계</a:t>
            </a:r>
            <a:endParaRPr lang="en-US" altLang="ko-KR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근로여건 만족도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와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정주의사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간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약한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양의 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상관관계</a:t>
            </a:r>
            <a:endParaRPr lang="en-US" altLang="ko-KR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3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" name="차트 84"/>
          <p:cNvGraphicFramePr/>
          <p:nvPr>
            <p:extLst>
              <p:ext uri="{D42A27DB-BD31-4B8C-83A1-F6EECF244321}">
                <p14:modId xmlns:p14="http://schemas.microsoft.com/office/powerpoint/2010/main" val="480262383"/>
              </p:ext>
            </p:extLst>
          </p:nvPr>
        </p:nvGraphicFramePr>
        <p:xfrm>
          <a:off x="755135" y="2650011"/>
          <a:ext cx="10631733" cy="3533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13" name="직사각형 12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배경변수에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따른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주요변수</a:t>
              </a:r>
              <a:endPara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15" name="타원 14"/>
          <p:cNvSpPr/>
          <p:nvPr/>
        </p:nvSpPr>
        <p:spPr>
          <a:xfrm>
            <a:off x="1284529" y="5652851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6" name="직선 연결선 15"/>
          <p:cNvCxnSpPr>
            <a:stCxn id="17" idx="2"/>
            <a:endCxn id="15" idx="0"/>
          </p:cNvCxnSpPr>
          <p:nvPr/>
        </p:nvCxnSpPr>
        <p:spPr>
          <a:xfrm flipH="1">
            <a:off x="1362671" y="4723710"/>
            <a:ext cx="2170" cy="92914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809384" y="4333566"/>
            <a:ext cx="1110914" cy="390144"/>
          </a:xfrm>
          <a:prstGeom prst="roundRect">
            <a:avLst>
              <a:gd name="adj" fmla="val 50000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</a:rPr>
              <a:t>성 별 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339239" y="5298200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>
            <a:endCxn id="28" idx="0"/>
          </p:cNvCxnSpPr>
          <p:nvPr/>
        </p:nvCxnSpPr>
        <p:spPr>
          <a:xfrm>
            <a:off x="2401263" y="4274246"/>
            <a:ext cx="16118" cy="1023954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861923" y="3921455"/>
            <a:ext cx="1110914" cy="364647"/>
          </a:xfrm>
          <a:prstGeom prst="roundRect">
            <a:avLst>
              <a:gd name="adj" fmla="val 50000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</a:rPr>
              <a:t>연 령 대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236030" y="4338424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2" name="직선 연결선 31"/>
          <p:cNvCxnSpPr>
            <a:stCxn id="33" idx="2"/>
            <a:endCxn id="31" idx="0"/>
          </p:cNvCxnSpPr>
          <p:nvPr/>
        </p:nvCxnSpPr>
        <p:spPr>
          <a:xfrm flipH="1">
            <a:off x="3314172" y="3118163"/>
            <a:ext cx="9286" cy="122026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2768001" y="2744709"/>
            <a:ext cx="1110914" cy="373454"/>
          </a:xfrm>
          <a:prstGeom prst="roundRect">
            <a:avLst>
              <a:gd name="adj" fmla="val 50000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</a:rPr>
              <a:t>혼 인 상 태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314701" y="3525417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5" name="직선 연결선 34"/>
          <p:cNvCxnSpPr>
            <a:stCxn id="36" idx="2"/>
            <a:endCxn id="34" idx="0"/>
          </p:cNvCxnSpPr>
          <p:nvPr/>
        </p:nvCxnSpPr>
        <p:spPr>
          <a:xfrm flipH="1">
            <a:off x="4392843" y="2407381"/>
            <a:ext cx="879" cy="111803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3838265" y="2017235"/>
            <a:ext cx="1110914" cy="390146"/>
          </a:xfrm>
          <a:prstGeom prst="roundRect">
            <a:avLst>
              <a:gd name="adj" fmla="val 50000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</a:rPr>
              <a:t>월 평 균 </a:t>
            </a:r>
            <a:endParaRPr lang="en-US" altLang="ko-KR" sz="120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1200" dirty="0" smtClean="0">
                <a:solidFill>
                  <a:prstClr val="white"/>
                </a:solidFill>
              </a:rPr>
              <a:t>가 구 소 득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408097" y="3765172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8" name="직선 연결선 37"/>
          <p:cNvCxnSpPr>
            <a:stCxn id="39" idx="2"/>
            <a:endCxn id="37" idx="0"/>
          </p:cNvCxnSpPr>
          <p:nvPr/>
        </p:nvCxnSpPr>
        <p:spPr>
          <a:xfrm>
            <a:off x="5486239" y="3033077"/>
            <a:ext cx="0" cy="732095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4930782" y="2675004"/>
            <a:ext cx="1110914" cy="358073"/>
          </a:xfrm>
          <a:prstGeom prst="roundRect">
            <a:avLst>
              <a:gd name="adj" fmla="val 50000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</a:rPr>
              <a:t>직 업 선 </a:t>
            </a:r>
            <a:r>
              <a:rPr lang="ko-KR" altLang="en-US" sz="1200" dirty="0" err="1" smtClean="0">
                <a:solidFill>
                  <a:prstClr val="white"/>
                </a:solidFill>
              </a:rPr>
              <a:t>택</a:t>
            </a:r>
            <a:endParaRPr lang="en-US" altLang="ko-KR" sz="120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1200" dirty="0" smtClean="0">
                <a:solidFill>
                  <a:prstClr val="white"/>
                </a:solidFill>
              </a:rPr>
              <a:t>요 인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6495176" y="3020210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1" name="직선 연결선 40"/>
          <p:cNvCxnSpPr>
            <a:stCxn id="42" idx="2"/>
            <a:endCxn id="40" idx="0"/>
          </p:cNvCxnSpPr>
          <p:nvPr/>
        </p:nvCxnSpPr>
        <p:spPr>
          <a:xfrm>
            <a:off x="6573317" y="1801632"/>
            <a:ext cx="1" cy="121857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6017860" y="1421106"/>
            <a:ext cx="1110914" cy="380526"/>
          </a:xfrm>
          <a:prstGeom prst="roundRect">
            <a:avLst>
              <a:gd name="adj" fmla="val 50000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</a:rPr>
              <a:t>취 업 애 로 요 인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7503621" y="3047269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4" name="직선 연결선 43"/>
          <p:cNvCxnSpPr>
            <a:stCxn id="45" idx="2"/>
            <a:endCxn id="43" idx="0"/>
          </p:cNvCxnSpPr>
          <p:nvPr/>
        </p:nvCxnSpPr>
        <p:spPr>
          <a:xfrm>
            <a:off x="7581762" y="2586587"/>
            <a:ext cx="1" cy="46068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7026305" y="2213135"/>
            <a:ext cx="1110914" cy="373452"/>
          </a:xfrm>
          <a:prstGeom prst="roundRect">
            <a:avLst>
              <a:gd name="adj" fmla="val 50000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</a:rPr>
              <a:t>타 지 거 주 경 험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8668348" y="3680378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7" name="직선 연결선 46"/>
          <p:cNvCxnSpPr>
            <a:stCxn id="48" idx="2"/>
            <a:endCxn id="46" idx="0"/>
          </p:cNvCxnSpPr>
          <p:nvPr/>
        </p:nvCxnSpPr>
        <p:spPr>
          <a:xfrm>
            <a:off x="8746489" y="2278145"/>
            <a:ext cx="1" cy="140223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8063635" y="1897909"/>
            <a:ext cx="1365707" cy="380236"/>
          </a:xfrm>
          <a:prstGeom prst="roundRect">
            <a:avLst>
              <a:gd name="adj" fmla="val 50000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</a:rPr>
              <a:t>이 야 기 상 대</a:t>
            </a:r>
            <a:endParaRPr lang="en-US" altLang="ko-KR" sz="120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1200" dirty="0" smtClean="0">
                <a:solidFill>
                  <a:prstClr val="white"/>
                </a:solidFill>
              </a:rPr>
              <a:t>존 재 여 부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9774346" y="3964476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0" name="직선 연결선 49"/>
          <p:cNvCxnSpPr>
            <a:stCxn id="51" idx="2"/>
            <a:endCxn id="49" idx="0"/>
          </p:cNvCxnSpPr>
          <p:nvPr/>
        </p:nvCxnSpPr>
        <p:spPr>
          <a:xfrm>
            <a:off x="9852488" y="3024254"/>
            <a:ext cx="0" cy="94022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9297031" y="2650012"/>
            <a:ext cx="1110914" cy="374242"/>
          </a:xfrm>
          <a:prstGeom prst="roundRect">
            <a:avLst>
              <a:gd name="adj" fmla="val 50000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</a:rPr>
              <a:t>점 유 형 태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0680043" y="4131237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3" name="직선 연결선 52"/>
          <p:cNvCxnSpPr>
            <a:stCxn id="54" idx="2"/>
            <a:endCxn id="52" idx="0"/>
          </p:cNvCxnSpPr>
          <p:nvPr/>
        </p:nvCxnSpPr>
        <p:spPr>
          <a:xfrm>
            <a:off x="10758184" y="3658922"/>
            <a:ext cx="1" cy="472315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10202727" y="3278607"/>
            <a:ext cx="1110914" cy="380315"/>
          </a:xfrm>
          <a:prstGeom prst="roundRect">
            <a:avLst>
              <a:gd name="adj" fmla="val 50000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</a:rPr>
              <a:t>직 업 군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2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3-1) 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성별에 따른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주요변수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72" y="1239708"/>
            <a:ext cx="4407620" cy="52525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272750" y="1628866"/>
            <a:ext cx="360000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성별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gender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남 자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여 자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12846" y="1508136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5832892" y="2294048"/>
            <a:ext cx="1800758" cy="1024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7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i="1" kern="0" dirty="0">
                  <a:solidFill>
                    <a:srgbClr val="14B9B7"/>
                  </a:solidFill>
                </a:rPr>
                <a:t>3-1) 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성별에 따른 삶의 만족도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8" y="1753130"/>
            <a:ext cx="5772956" cy="33151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6480683" y="2303192"/>
            <a:ext cx="1141410" cy="1024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6"/>
          <p:cNvSpPr>
            <a:spLocks/>
          </p:cNvSpPr>
          <p:nvPr/>
        </p:nvSpPr>
        <p:spPr bwMode="auto">
          <a:xfrm>
            <a:off x="7622093" y="1589345"/>
            <a:ext cx="324814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7781996" y="1654266"/>
            <a:ext cx="4016303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404040"/>
                </a:solidFill>
              </a:rPr>
              <a:t>정규성 </a:t>
            </a:r>
            <a:r>
              <a:rPr lang="en-US" altLang="ko-KR" dirty="0" smtClean="0">
                <a:solidFill>
                  <a:srgbClr val="404040"/>
                </a:solidFill>
              </a:rPr>
              <a:t>X -&gt;</a:t>
            </a:r>
            <a:r>
              <a:rPr lang="ko-KR" altLang="en-US" dirty="0" smtClean="0">
                <a:solidFill>
                  <a:srgbClr val="404040"/>
                </a:solidFill>
              </a:rPr>
              <a:t> </a:t>
            </a:r>
            <a:r>
              <a:rPr lang="en-US" altLang="ko-KR" dirty="0" err="1" smtClean="0">
                <a:solidFill>
                  <a:srgbClr val="404040"/>
                </a:solidFill>
              </a:rPr>
              <a:t>wilcox.test</a:t>
            </a:r>
            <a:r>
              <a:rPr lang="en-US" altLang="ko-KR" dirty="0" smtClean="0">
                <a:solidFill>
                  <a:srgbClr val="404040"/>
                </a:solidFill>
              </a:rPr>
              <a:t> </a:t>
            </a:r>
            <a:r>
              <a:rPr lang="ko-KR" altLang="en-US" dirty="0" smtClean="0">
                <a:solidFill>
                  <a:srgbClr val="404040"/>
                </a:solidFill>
              </a:rPr>
              <a:t>결과</a:t>
            </a:r>
            <a:r>
              <a:rPr lang="en-US" altLang="ko-KR" dirty="0" smtClean="0">
                <a:solidFill>
                  <a:srgbClr val="404040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404040"/>
                </a:solidFill>
              </a:rPr>
              <a:t>삶의 </a:t>
            </a:r>
            <a:r>
              <a:rPr lang="ko-KR" altLang="en-US" dirty="0">
                <a:solidFill>
                  <a:srgbClr val="404040"/>
                </a:solidFill>
              </a:rPr>
              <a:t>만족도</a:t>
            </a:r>
            <a:r>
              <a:rPr lang="en-US" altLang="ko-KR" dirty="0">
                <a:solidFill>
                  <a:srgbClr val="404040"/>
                </a:solidFill>
              </a:rPr>
              <a:t>(w=13,p&lt;.001)</a:t>
            </a:r>
            <a:r>
              <a:rPr lang="ko-KR" altLang="en-US" dirty="0">
                <a:solidFill>
                  <a:srgbClr val="404040"/>
                </a:solidFill>
              </a:rPr>
              <a:t>는 </a:t>
            </a:r>
            <a:r>
              <a:rPr lang="ko-KR" altLang="en-US" b="1" dirty="0">
                <a:solidFill>
                  <a:srgbClr val="404040"/>
                </a:solidFill>
              </a:rPr>
              <a:t>남성</a:t>
            </a:r>
            <a:r>
              <a:rPr lang="en-US" altLang="ko-KR" dirty="0">
                <a:solidFill>
                  <a:srgbClr val="404040"/>
                </a:solidFill>
              </a:rPr>
              <a:t>(M=5.7)</a:t>
            </a:r>
            <a:r>
              <a:rPr lang="ko-KR" altLang="en-US" dirty="0">
                <a:solidFill>
                  <a:srgbClr val="404040"/>
                </a:solidFill>
              </a:rPr>
              <a:t>이 여성</a:t>
            </a:r>
            <a:r>
              <a:rPr lang="en-US" altLang="ko-KR" dirty="0">
                <a:solidFill>
                  <a:srgbClr val="404040"/>
                </a:solidFill>
              </a:rPr>
              <a:t>(M=5.61)</a:t>
            </a:r>
            <a:r>
              <a:rPr lang="ko-KR" altLang="en-US" dirty="0">
                <a:solidFill>
                  <a:srgbClr val="404040"/>
                </a:solidFill>
              </a:rPr>
              <a:t>보다 더 높게 나타남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9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     3-1</a:t>
              </a:r>
              <a:r>
                <a:rPr lang="en-US" altLang="ko-KR" sz="2800" b="1" i="1" kern="0" dirty="0">
                  <a:solidFill>
                    <a:srgbClr val="14B9B7"/>
                  </a:solidFill>
                </a:rPr>
                <a:t>) 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성별에 따른 근로여건 만족도  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6" y="2014308"/>
            <a:ext cx="5839640" cy="328658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6480683" y="2303192"/>
            <a:ext cx="1141410" cy="1024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>
            <a:spLocks/>
          </p:cNvSpPr>
          <p:nvPr/>
        </p:nvSpPr>
        <p:spPr bwMode="auto">
          <a:xfrm>
            <a:off x="7633676" y="1597036"/>
            <a:ext cx="360273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7793579" y="1717766"/>
            <a:ext cx="4224249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</a:rPr>
              <a:t>정규성 </a:t>
            </a:r>
            <a:r>
              <a:rPr lang="en-US" altLang="ko-KR" dirty="0">
                <a:solidFill>
                  <a:srgbClr val="404040"/>
                </a:solidFill>
              </a:rPr>
              <a:t>X -&gt;</a:t>
            </a:r>
            <a:r>
              <a:rPr lang="ko-KR" altLang="en-US" dirty="0">
                <a:solidFill>
                  <a:srgbClr val="404040"/>
                </a:solidFill>
              </a:rPr>
              <a:t> </a:t>
            </a:r>
            <a:r>
              <a:rPr lang="en-US" altLang="ko-KR" dirty="0" err="1">
                <a:solidFill>
                  <a:srgbClr val="404040"/>
                </a:solidFill>
              </a:rPr>
              <a:t>wilcox.test</a:t>
            </a:r>
            <a:r>
              <a:rPr lang="en-US" altLang="ko-KR" dirty="0">
                <a:solidFill>
                  <a:srgbClr val="404040"/>
                </a:solidFill>
              </a:rPr>
              <a:t> </a:t>
            </a:r>
            <a:r>
              <a:rPr lang="ko-KR" altLang="en-US" dirty="0">
                <a:solidFill>
                  <a:srgbClr val="404040"/>
                </a:solidFill>
              </a:rPr>
              <a:t>결과</a:t>
            </a:r>
            <a:r>
              <a:rPr lang="en-US" altLang="ko-KR" dirty="0">
                <a:solidFill>
                  <a:srgbClr val="404040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404040"/>
                </a:solidFill>
              </a:rPr>
              <a:t>근로여건 </a:t>
            </a:r>
            <a:r>
              <a:rPr lang="ko-KR" altLang="en-US" dirty="0">
                <a:solidFill>
                  <a:srgbClr val="404040"/>
                </a:solidFill>
              </a:rPr>
              <a:t>만족도</a:t>
            </a:r>
            <a:r>
              <a:rPr lang="en-US" altLang="ko-KR" dirty="0">
                <a:solidFill>
                  <a:srgbClr val="404040"/>
                </a:solidFill>
              </a:rPr>
              <a:t>(w=18,p&lt;.001)</a:t>
            </a:r>
            <a:r>
              <a:rPr lang="ko-KR" altLang="en-US" dirty="0">
                <a:solidFill>
                  <a:srgbClr val="404040"/>
                </a:solidFill>
              </a:rPr>
              <a:t>는 </a:t>
            </a:r>
            <a:r>
              <a:rPr lang="ko-KR" altLang="en-US" b="1" dirty="0">
                <a:solidFill>
                  <a:srgbClr val="404040"/>
                </a:solidFill>
              </a:rPr>
              <a:t>여성</a:t>
            </a:r>
            <a:r>
              <a:rPr lang="en-US" altLang="ko-KR" dirty="0">
                <a:solidFill>
                  <a:srgbClr val="404040"/>
                </a:solidFill>
              </a:rPr>
              <a:t>(M=3.27)</a:t>
            </a:r>
            <a:r>
              <a:rPr lang="ko-KR" altLang="en-US" dirty="0">
                <a:solidFill>
                  <a:srgbClr val="404040"/>
                </a:solidFill>
              </a:rPr>
              <a:t>이 남성</a:t>
            </a:r>
            <a:r>
              <a:rPr lang="en-US" altLang="ko-KR" dirty="0">
                <a:solidFill>
                  <a:srgbClr val="404040"/>
                </a:solidFill>
              </a:rPr>
              <a:t>(M=3.2)</a:t>
            </a:r>
            <a:r>
              <a:rPr lang="ko-KR" altLang="en-US" dirty="0">
                <a:solidFill>
                  <a:srgbClr val="404040"/>
                </a:solidFill>
              </a:rPr>
              <a:t>보다 더 높게 나타남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49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     3-1</a:t>
              </a:r>
              <a:r>
                <a:rPr lang="en-US" altLang="ko-KR" sz="2800" b="1" i="1" kern="0" dirty="0">
                  <a:solidFill>
                    <a:srgbClr val="14B9B7"/>
                  </a:solidFill>
                </a:rPr>
                <a:t>) 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성별에 따른 부산시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정주의사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0" y="1897905"/>
            <a:ext cx="5887272" cy="339137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6480683" y="2303192"/>
            <a:ext cx="1141410" cy="1024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>
            <a:spLocks/>
          </p:cNvSpPr>
          <p:nvPr/>
        </p:nvSpPr>
        <p:spPr bwMode="auto">
          <a:xfrm>
            <a:off x="7609860" y="1597036"/>
            <a:ext cx="348850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7769763" y="1717766"/>
            <a:ext cx="435256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</a:rPr>
              <a:t>정규성 </a:t>
            </a:r>
            <a:r>
              <a:rPr lang="en-US" altLang="ko-KR" dirty="0">
                <a:solidFill>
                  <a:srgbClr val="404040"/>
                </a:solidFill>
              </a:rPr>
              <a:t>X -&gt;</a:t>
            </a:r>
            <a:r>
              <a:rPr lang="ko-KR" altLang="en-US" dirty="0">
                <a:solidFill>
                  <a:srgbClr val="404040"/>
                </a:solidFill>
              </a:rPr>
              <a:t> </a:t>
            </a:r>
            <a:r>
              <a:rPr lang="en-US" altLang="ko-KR" dirty="0" err="1">
                <a:solidFill>
                  <a:srgbClr val="404040"/>
                </a:solidFill>
              </a:rPr>
              <a:t>wilcox.test</a:t>
            </a:r>
            <a:r>
              <a:rPr lang="en-US" altLang="ko-KR" dirty="0">
                <a:solidFill>
                  <a:srgbClr val="404040"/>
                </a:solidFill>
              </a:rPr>
              <a:t> </a:t>
            </a:r>
            <a:r>
              <a:rPr lang="ko-KR" altLang="en-US" dirty="0">
                <a:solidFill>
                  <a:srgbClr val="404040"/>
                </a:solidFill>
              </a:rPr>
              <a:t>결과</a:t>
            </a:r>
            <a:r>
              <a:rPr lang="en-US" altLang="ko-KR" dirty="0">
                <a:solidFill>
                  <a:srgbClr val="404040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rgbClr val="404040"/>
                </a:solidFill>
              </a:rPr>
              <a:t>정주의사</a:t>
            </a:r>
            <a:r>
              <a:rPr lang="en-US" altLang="ko-KR" dirty="0">
                <a:solidFill>
                  <a:srgbClr val="404040"/>
                </a:solidFill>
              </a:rPr>
              <a:t>(w=12,p&lt;.001)</a:t>
            </a:r>
            <a:r>
              <a:rPr lang="ko-KR" altLang="en-US" dirty="0">
                <a:solidFill>
                  <a:srgbClr val="404040"/>
                </a:solidFill>
              </a:rPr>
              <a:t>는 </a:t>
            </a:r>
            <a:r>
              <a:rPr lang="ko-KR" altLang="en-US" b="1" dirty="0">
                <a:solidFill>
                  <a:srgbClr val="404040"/>
                </a:solidFill>
              </a:rPr>
              <a:t>여성</a:t>
            </a:r>
            <a:r>
              <a:rPr lang="en-US" altLang="ko-KR" dirty="0">
                <a:solidFill>
                  <a:srgbClr val="404040"/>
                </a:solidFill>
              </a:rPr>
              <a:t>(M=3.97)</a:t>
            </a:r>
            <a:r>
              <a:rPr lang="ko-KR" altLang="en-US" dirty="0">
                <a:solidFill>
                  <a:srgbClr val="404040"/>
                </a:solidFill>
              </a:rPr>
              <a:t>이 남성</a:t>
            </a:r>
            <a:r>
              <a:rPr lang="en-US" altLang="ko-KR" dirty="0">
                <a:solidFill>
                  <a:srgbClr val="404040"/>
                </a:solidFill>
              </a:rPr>
              <a:t>(M=3.88)</a:t>
            </a:r>
            <a:r>
              <a:rPr lang="ko-KR" altLang="en-US" dirty="0">
                <a:solidFill>
                  <a:srgbClr val="404040"/>
                </a:solidFill>
              </a:rPr>
              <a:t>보다 더 높게 나타남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0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3-2) 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연령대에 따른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주요변수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Freeform 6"/>
          <p:cNvSpPr>
            <a:spLocks/>
          </p:cNvSpPr>
          <p:nvPr/>
        </p:nvSpPr>
        <p:spPr bwMode="auto">
          <a:xfrm>
            <a:off x="8112846" y="1508136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272750" y="1628866"/>
            <a:ext cx="3600000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연령대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age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15 ~ 19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-&gt; 10s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20 ~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29 -&gt; 20s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30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~ 39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-&gt; 30s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40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~ 49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-&gt; 40s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~ 59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-&gt; 50s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60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이상 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-&gt; over 60s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29" y="1226761"/>
            <a:ext cx="6236151" cy="534066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6743584" y="2275760"/>
            <a:ext cx="1141410" cy="1024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78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       3-2</a:t>
              </a:r>
              <a:r>
                <a:rPr lang="en-US" altLang="ko-KR" sz="2800" b="1" i="1" kern="0" dirty="0">
                  <a:solidFill>
                    <a:srgbClr val="14B9B7"/>
                  </a:solidFill>
                </a:rPr>
                <a:t>) 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연령대에 따른 삶의 만족도 </a:t>
              </a: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- 1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29" y="1143000"/>
            <a:ext cx="3337785" cy="5495544"/>
          </a:xfrm>
          <a:prstGeom prst="rect">
            <a:avLst/>
          </a:prstGeom>
        </p:spPr>
      </p:pic>
      <p:sp>
        <p:nvSpPr>
          <p:cNvPr id="14" name="Freeform 6"/>
          <p:cNvSpPr>
            <a:spLocks/>
          </p:cNvSpPr>
          <p:nvPr/>
        </p:nvSpPr>
        <p:spPr bwMode="auto">
          <a:xfrm>
            <a:off x="8728136" y="1314103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728136" y="1455873"/>
            <a:ext cx="3298401" cy="420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04040"/>
                </a:solidFill>
              </a:rPr>
              <a:t>ANOVA </a:t>
            </a:r>
            <a:r>
              <a:rPr lang="ko-KR" altLang="en-US" sz="1600" dirty="0">
                <a:solidFill>
                  <a:srgbClr val="404040"/>
                </a:solidFill>
              </a:rPr>
              <a:t>및 </a:t>
            </a:r>
            <a:r>
              <a:rPr lang="ko-KR" altLang="en-US" sz="1600" dirty="0" err="1" smtClean="0">
                <a:solidFill>
                  <a:srgbClr val="404040"/>
                </a:solidFill>
              </a:rPr>
              <a:t>사후검정</a:t>
            </a:r>
            <a:r>
              <a:rPr lang="ko-KR" altLang="en-US" sz="1600" dirty="0" smtClean="0">
                <a:solidFill>
                  <a:srgbClr val="404040"/>
                </a:solidFill>
              </a:rPr>
              <a:t> </a:t>
            </a:r>
            <a:r>
              <a:rPr lang="ko-KR" altLang="en-US" sz="1600" dirty="0">
                <a:solidFill>
                  <a:srgbClr val="404040"/>
                </a:solidFill>
              </a:rPr>
              <a:t>결과</a:t>
            </a:r>
            <a:r>
              <a:rPr lang="en-US" altLang="ko-KR" sz="1600" dirty="0">
                <a:solidFill>
                  <a:srgbClr val="404040"/>
                </a:solidFill>
              </a:rPr>
              <a:t>,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404040"/>
                </a:solidFill>
              </a:rPr>
              <a:t>삶의 </a:t>
            </a:r>
            <a:r>
              <a:rPr lang="ko-KR" altLang="en-US" sz="1600" dirty="0">
                <a:solidFill>
                  <a:srgbClr val="404040"/>
                </a:solidFill>
              </a:rPr>
              <a:t>만족도</a:t>
            </a:r>
            <a:r>
              <a:rPr lang="en-US" altLang="ko-KR" sz="1600" dirty="0">
                <a:solidFill>
                  <a:srgbClr val="404040"/>
                </a:solidFill>
              </a:rPr>
              <a:t>(F=66.76,p&lt;.001)</a:t>
            </a:r>
            <a:r>
              <a:rPr lang="ko-KR" altLang="en-US" sz="1600" dirty="0">
                <a:solidFill>
                  <a:srgbClr val="404040"/>
                </a:solidFill>
              </a:rPr>
              <a:t>는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10</a:t>
            </a:r>
            <a:r>
              <a:rPr lang="ko-KR" altLang="en-US" sz="1600" dirty="0" smtClean="0">
                <a:solidFill>
                  <a:srgbClr val="404040"/>
                </a:solidFill>
              </a:rPr>
              <a:t>대</a:t>
            </a:r>
            <a:r>
              <a:rPr lang="en-US" altLang="ko-KR" sz="1600" dirty="0" smtClean="0">
                <a:solidFill>
                  <a:srgbClr val="404040"/>
                </a:solidFill>
              </a:rPr>
              <a:t>, 30</a:t>
            </a:r>
            <a:r>
              <a:rPr lang="ko-KR" altLang="en-US" sz="1600" dirty="0" smtClean="0">
                <a:solidFill>
                  <a:srgbClr val="404040"/>
                </a:solidFill>
              </a:rPr>
              <a:t>대 그룹</a:t>
            </a:r>
            <a:r>
              <a:rPr lang="en-US" altLang="ko-KR" sz="1600" dirty="0" smtClean="0">
                <a:solidFill>
                  <a:srgbClr val="404040"/>
                </a:solidFill>
              </a:rPr>
              <a:t>(a)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20</a:t>
            </a:r>
            <a:r>
              <a:rPr lang="ko-KR" altLang="en-US" sz="1600" dirty="0">
                <a:solidFill>
                  <a:srgbClr val="404040"/>
                </a:solidFill>
              </a:rPr>
              <a:t>대</a:t>
            </a:r>
            <a:r>
              <a:rPr lang="en-US" altLang="ko-KR" sz="1600" dirty="0" smtClean="0">
                <a:solidFill>
                  <a:srgbClr val="404040"/>
                </a:solidFill>
              </a:rPr>
              <a:t>, 40</a:t>
            </a:r>
            <a:r>
              <a:rPr lang="ko-KR" altLang="en-US" sz="1600" dirty="0">
                <a:solidFill>
                  <a:srgbClr val="404040"/>
                </a:solidFill>
              </a:rPr>
              <a:t>대</a:t>
            </a:r>
            <a:r>
              <a:rPr lang="ko-KR" altLang="en-US" sz="1600" dirty="0" smtClean="0">
                <a:solidFill>
                  <a:srgbClr val="404040"/>
                </a:solidFill>
              </a:rPr>
              <a:t> 그룹</a:t>
            </a:r>
            <a:r>
              <a:rPr lang="en-US" altLang="ko-KR" sz="1600" dirty="0" smtClean="0">
                <a:solidFill>
                  <a:srgbClr val="404040"/>
                </a:solidFill>
              </a:rPr>
              <a:t>(b)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50</a:t>
            </a:r>
            <a:r>
              <a:rPr lang="ko-KR" altLang="en-US" sz="1600" dirty="0">
                <a:solidFill>
                  <a:srgbClr val="404040"/>
                </a:solidFill>
              </a:rPr>
              <a:t>대</a:t>
            </a:r>
            <a:r>
              <a:rPr lang="ko-KR" altLang="en-US" sz="1600" dirty="0" smtClean="0">
                <a:solidFill>
                  <a:srgbClr val="404040"/>
                </a:solidFill>
              </a:rPr>
              <a:t> 그룹</a:t>
            </a:r>
            <a:r>
              <a:rPr lang="en-US" altLang="ko-KR" sz="1600" dirty="0" smtClean="0">
                <a:solidFill>
                  <a:srgbClr val="404040"/>
                </a:solidFill>
              </a:rPr>
              <a:t>(c)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60</a:t>
            </a:r>
            <a:r>
              <a:rPr lang="ko-KR" altLang="en-US" sz="1600" dirty="0" smtClean="0">
                <a:solidFill>
                  <a:srgbClr val="404040"/>
                </a:solidFill>
              </a:rPr>
              <a:t>대 이상 그룹</a:t>
            </a:r>
            <a:r>
              <a:rPr lang="en-US" altLang="ko-KR" sz="1600" dirty="0" smtClean="0">
                <a:solidFill>
                  <a:srgbClr val="404040"/>
                </a:solidFill>
              </a:rPr>
              <a:t>(d)</a:t>
            </a:r>
            <a:r>
              <a:rPr lang="ko-KR" altLang="en-US" sz="1600" dirty="0" smtClean="0">
                <a:solidFill>
                  <a:srgbClr val="404040"/>
                </a:solidFill>
              </a:rPr>
              <a:t>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404040"/>
                </a:solidFill>
              </a:rPr>
              <a:t>간 </a:t>
            </a:r>
            <a:r>
              <a:rPr lang="ko-KR" altLang="en-US" sz="1600" dirty="0">
                <a:solidFill>
                  <a:srgbClr val="404040"/>
                </a:solidFill>
              </a:rPr>
              <a:t>차이가 </a:t>
            </a:r>
            <a:r>
              <a:rPr lang="ko-KR" altLang="en-US" sz="1600" dirty="0" smtClean="0">
                <a:solidFill>
                  <a:srgbClr val="404040"/>
                </a:solidFill>
              </a:rPr>
              <a:t>있음 </a:t>
            </a:r>
            <a:r>
              <a:rPr lang="en-US" altLang="ko-KR" sz="1600" dirty="0">
                <a:solidFill>
                  <a:srgbClr val="404040"/>
                </a:solidFill>
              </a:rPr>
              <a:t>(</a:t>
            </a:r>
            <a:r>
              <a:rPr lang="en-US" altLang="ko-KR" sz="1600" dirty="0" smtClean="0">
                <a:solidFill>
                  <a:srgbClr val="404040"/>
                </a:solidFill>
              </a:rPr>
              <a:t>d&lt;c&lt;b&lt;a)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669" y="1143000"/>
            <a:ext cx="5189204" cy="565702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369668" y="5820394"/>
            <a:ext cx="1786793" cy="97962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40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       3-2</a:t>
              </a:r>
              <a:r>
                <a:rPr lang="en-US" altLang="ko-KR" sz="2800" b="1" i="1" kern="0" dirty="0">
                  <a:solidFill>
                    <a:srgbClr val="14B9B7"/>
                  </a:solidFill>
                </a:rPr>
                <a:t>) 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연령대에 따른 삶의 만족도 </a:t>
              </a: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- 2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Freeform 6"/>
          <p:cNvSpPr>
            <a:spLocks/>
          </p:cNvSpPr>
          <p:nvPr/>
        </p:nvSpPr>
        <p:spPr bwMode="auto">
          <a:xfrm rot="20958167">
            <a:off x="6866341" y="1809292"/>
            <a:ext cx="367621" cy="240714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6847194" y="1929649"/>
            <a:ext cx="5208657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30</a:t>
            </a:r>
            <a:r>
              <a:rPr lang="ko-KR" altLang="en-US" sz="1600" dirty="0">
                <a:solidFill>
                  <a:srgbClr val="404040"/>
                </a:solidFill>
              </a:rPr>
              <a:t>대와 </a:t>
            </a:r>
            <a:r>
              <a:rPr lang="en-US" altLang="ko-KR" sz="1600" dirty="0">
                <a:solidFill>
                  <a:srgbClr val="404040"/>
                </a:solidFill>
              </a:rPr>
              <a:t>40</a:t>
            </a:r>
            <a:r>
              <a:rPr lang="ko-KR" altLang="en-US" sz="1600" dirty="0">
                <a:solidFill>
                  <a:srgbClr val="404040"/>
                </a:solidFill>
              </a:rPr>
              <a:t>대 간 </a:t>
            </a:r>
            <a:r>
              <a:rPr lang="en-US" altLang="ko-KR" sz="1600" dirty="0">
                <a:solidFill>
                  <a:srgbClr val="404040"/>
                </a:solidFill>
              </a:rPr>
              <a:t>t</a:t>
            </a:r>
            <a:r>
              <a:rPr lang="ko-KR" altLang="en-US" sz="1600" dirty="0">
                <a:solidFill>
                  <a:srgbClr val="404040"/>
                </a:solidFill>
              </a:rPr>
              <a:t>검정결과</a:t>
            </a:r>
            <a:r>
              <a:rPr lang="en-US" altLang="ko-KR" sz="1600" dirty="0">
                <a:solidFill>
                  <a:srgbClr val="404040"/>
                </a:solidFill>
              </a:rPr>
              <a:t>, </a:t>
            </a:r>
            <a:r>
              <a:rPr lang="ko-KR" altLang="en-US" sz="1600" dirty="0">
                <a:solidFill>
                  <a:srgbClr val="404040"/>
                </a:solidFill>
              </a:rPr>
              <a:t>유의한 통계적 차이 </a:t>
            </a:r>
            <a:r>
              <a:rPr lang="ko-KR" altLang="en-US" sz="1600" dirty="0" smtClean="0">
                <a:solidFill>
                  <a:srgbClr val="404040"/>
                </a:solidFill>
              </a:rPr>
              <a:t>있음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20</a:t>
            </a:r>
            <a:r>
              <a:rPr lang="ko-KR" altLang="en-US" sz="1600" dirty="0">
                <a:solidFill>
                  <a:srgbClr val="404040"/>
                </a:solidFill>
              </a:rPr>
              <a:t>대 </a:t>
            </a:r>
            <a:r>
              <a:rPr lang="en-US" altLang="ko-KR" sz="1600" dirty="0">
                <a:solidFill>
                  <a:srgbClr val="404040"/>
                </a:solidFill>
              </a:rPr>
              <a:t>40</a:t>
            </a:r>
            <a:r>
              <a:rPr lang="ko-KR" altLang="en-US" sz="1600" dirty="0">
                <a:solidFill>
                  <a:srgbClr val="404040"/>
                </a:solidFill>
              </a:rPr>
              <a:t>대 간 </a:t>
            </a:r>
            <a:r>
              <a:rPr lang="en-US" altLang="ko-KR" sz="1600" dirty="0">
                <a:solidFill>
                  <a:srgbClr val="404040"/>
                </a:solidFill>
              </a:rPr>
              <a:t>t</a:t>
            </a:r>
            <a:r>
              <a:rPr lang="ko-KR" altLang="en-US" sz="1600" dirty="0">
                <a:solidFill>
                  <a:srgbClr val="404040"/>
                </a:solidFill>
              </a:rPr>
              <a:t>검정결과</a:t>
            </a:r>
            <a:r>
              <a:rPr lang="en-US" altLang="ko-KR" sz="1600" dirty="0">
                <a:solidFill>
                  <a:srgbClr val="404040"/>
                </a:solidFill>
              </a:rPr>
              <a:t>, </a:t>
            </a:r>
            <a:r>
              <a:rPr lang="ko-KR" altLang="en-US" sz="1600" dirty="0">
                <a:solidFill>
                  <a:srgbClr val="404040"/>
                </a:solidFill>
              </a:rPr>
              <a:t>유의미한 차이 </a:t>
            </a:r>
            <a:r>
              <a:rPr lang="ko-KR" altLang="en-US" sz="1600" dirty="0" smtClean="0">
                <a:solidFill>
                  <a:srgbClr val="404040"/>
                </a:solidFill>
              </a:rPr>
              <a:t>없음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404040"/>
                </a:solidFill>
              </a:rPr>
              <a:t>      -&gt; 20</a:t>
            </a:r>
            <a:r>
              <a:rPr lang="ko-KR" altLang="en-US" sz="1600" dirty="0">
                <a:solidFill>
                  <a:srgbClr val="404040"/>
                </a:solidFill>
              </a:rPr>
              <a:t>대가 </a:t>
            </a:r>
            <a:r>
              <a:rPr lang="en-US" altLang="ko-KR" sz="1600" dirty="0" smtClean="0">
                <a:solidFill>
                  <a:srgbClr val="404040"/>
                </a:solidFill>
              </a:rPr>
              <a:t>40</a:t>
            </a:r>
            <a:r>
              <a:rPr lang="ko-KR" altLang="en-US" sz="1600" dirty="0">
                <a:solidFill>
                  <a:srgbClr val="404040"/>
                </a:solidFill>
              </a:rPr>
              <a:t>대와 같은 </a:t>
            </a:r>
            <a:r>
              <a:rPr lang="ko-KR" altLang="en-US" sz="1600" dirty="0" smtClean="0">
                <a:solidFill>
                  <a:srgbClr val="404040"/>
                </a:solidFill>
              </a:rPr>
              <a:t>그룹</a:t>
            </a:r>
            <a:r>
              <a:rPr lang="en-US" altLang="ko-KR" sz="1600" dirty="0" smtClean="0">
                <a:solidFill>
                  <a:srgbClr val="404040"/>
                </a:solidFill>
              </a:rPr>
              <a:t>(b)</a:t>
            </a:r>
            <a:endParaRPr lang="ko-KR" altLang="en-US" sz="16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41" y="1905676"/>
            <a:ext cx="6220693" cy="41630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53" r="65686"/>
          <a:stretch/>
        </p:blipFill>
        <p:spPr>
          <a:xfrm>
            <a:off x="6782426" y="3987179"/>
            <a:ext cx="3203414" cy="191723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782426" y="4718771"/>
            <a:ext cx="3021874" cy="72635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3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67" name="직사각형 66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목차</a:t>
              </a:r>
              <a:endParaRPr lang="en-US" altLang="ko-KR" sz="2800" b="1" i="1" kern="0" dirty="0" smtClean="0">
                <a:solidFill>
                  <a:srgbClr val="14B9B7"/>
                </a:solidFill>
              </a:endParaRPr>
            </a:p>
            <a:p>
              <a:pPr algn="ctr" latinLnBrk="0">
                <a:defRPr/>
              </a:pPr>
              <a:r>
                <a:rPr lang="en-US" altLang="ko-KR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- </a:t>
              </a:r>
              <a:r>
                <a:rPr lang="ko-KR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삶의 </a:t>
              </a:r>
              <a:r>
                <a:rPr lang="ko-KR" alt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만족도와 근로여건 만족도가 부산시 </a:t>
              </a:r>
              <a:r>
                <a:rPr lang="ko-KR" altLang="en-US" sz="1200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정주의사에</a:t>
              </a:r>
              <a:r>
                <a:rPr lang="ko-KR" alt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미치는 영향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R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756551" y="5473387"/>
            <a:ext cx="3778290" cy="1217968"/>
            <a:chOff x="4342049" y="5272122"/>
            <a:chExt cx="3482502" cy="966280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DAE3DAA-6FB8-4ED6-BDD9-4C5C5B925674}"/>
                </a:ext>
              </a:extLst>
            </p:cNvPr>
            <p:cNvSpPr/>
            <p:nvPr/>
          </p:nvSpPr>
          <p:spPr>
            <a:xfrm>
              <a:off x="4342049" y="5353185"/>
              <a:ext cx="3482502" cy="885217"/>
            </a:xfrm>
            <a:prstGeom prst="ellipse">
              <a:avLst/>
            </a:prstGeom>
            <a:solidFill>
              <a:srgbClr val="0E7C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4C090A12-5D2E-4688-964B-A13E27A24C14}"/>
                </a:ext>
              </a:extLst>
            </p:cNvPr>
            <p:cNvSpPr/>
            <p:nvPr/>
          </p:nvSpPr>
          <p:spPr>
            <a:xfrm>
              <a:off x="4342049" y="5272122"/>
              <a:ext cx="3482502" cy="885217"/>
            </a:xfrm>
            <a:prstGeom prst="ellipse">
              <a:avLst/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E4DD1C12-BEE4-4A7E-B534-6A7F70076B13}"/>
                </a:ext>
              </a:extLst>
            </p:cNvPr>
            <p:cNvSpPr/>
            <p:nvPr/>
          </p:nvSpPr>
          <p:spPr>
            <a:xfrm>
              <a:off x="4911117" y="5416773"/>
              <a:ext cx="2344366" cy="500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307922B1-90BA-4FD6-8A96-EF24D7A4277E}"/>
                </a:ext>
              </a:extLst>
            </p:cNvPr>
            <p:cNvSpPr/>
            <p:nvPr/>
          </p:nvSpPr>
          <p:spPr>
            <a:xfrm>
              <a:off x="5442085" y="5533722"/>
              <a:ext cx="1282430" cy="236237"/>
            </a:xfrm>
            <a:prstGeom prst="ellipse">
              <a:avLst/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758B9E4-949F-4145-BA5F-2FE3A6F80B59}"/>
                </a:ext>
              </a:extLst>
            </p:cNvPr>
            <p:cNvSpPr/>
            <p:nvPr/>
          </p:nvSpPr>
          <p:spPr>
            <a:xfrm>
              <a:off x="5833528" y="5600877"/>
              <a:ext cx="505056" cy="696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407153" y="1294603"/>
            <a:ext cx="510090" cy="4637080"/>
            <a:chOff x="5848221" y="1973098"/>
            <a:chExt cx="470157" cy="3678847"/>
          </a:xfrm>
        </p:grpSpPr>
        <p:sp>
          <p:nvSpPr>
            <p:cNvPr id="87" name="자유형: 도형 15">
              <a:extLst>
                <a:ext uri="{FF2B5EF4-FFF2-40B4-BE49-F238E27FC236}">
                  <a16:creationId xmlns:a16="http://schemas.microsoft.com/office/drawing/2014/main" id="{CE1D4662-F1F4-409E-AF0E-FC1268E7ABD3}"/>
                </a:ext>
              </a:extLst>
            </p:cNvPr>
            <p:cNvSpPr/>
            <p:nvPr/>
          </p:nvSpPr>
          <p:spPr>
            <a:xfrm rot="16200000">
              <a:off x="5479797" y="2341524"/>
              <a:ext cx="971927" cy="235076"/>
            </a:xfrm>
            <a:custGeom>
              <a:avLst/>
              <a:gdLst>
                <a:gd name="connsiteX0" fmla="*/ 971927 w 971927"/>
                <a:gd name="connsiteY0" fmla="*/ 0 h 235076"/>
                <a:gd name="connsiteX1" fmla="*/ 822635 w 971927"/>
                <a:gd name="connsiteY1" fmla="*/ 143583 h 235076"/>
                <a:gd name="connsiteX2" fmla="*/ 809907 w 971927"/>
                <a:gd name="connsiteY2" fmla="*/ 235076 h 235076"/>
                <a:gd name="connsiteX3" fmla="*/ 0 w 971927"/>
                <a:gd name="connsiteY3" fmla="*/ 235076 h 235076"/>
                <a:gd name="connsiteX4" fmla="*/ 12728 w 971927"/>
                <a:gd name="connsiteY4" fmla="*/ 143583 h 235076"/>
                <a:gd name="connsiteX5" fmla="*/ 162020 w 971927"/>
                <a:gd name="connsiteY5" fmla="*/ 0 h 235076"/>
                <a:gd name="connsiteX6" fmla="*/ 971927 w 971927"/>
                <a:gd name="connsiteY6" fmla="*/ 0 h 235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1927" h="235076">
                  <a:moveTo>
                    <a:pt x="971927" y="0"/>
                  </a:moveTo>
                  <a:cubicBezTo>
                    <a:pt x="904791" y="0"/>
                    <a:pt x="847223" y="59213"/>
                    <a:pt x="822635" y="143583"/>
                  </a:cubicBezTo>
                  <a:lnTo>
                    <a:pt x="809907" y="235076"/>
                  </a:lnTo>
                  <a:lnTo>
                    <a:pt x="0" y="235076"/>
                  </a:lnTo>
                  <a:lnTo>
                    <a:pt x="12728" y="143583"/>
                  </a:lnTo>
                  <a:cubicBezTo>
                    <a:pt x="37316" y="59213"/>
                    <a:pt x="94885" y="0"/>
                    <a:pt x="162020" y="0"/>
                  </a:cubicBezTo>
                  <a:lnTo>
                    <a:pt x="971927" y="0"/>
                  </a:lnTo>
                  <a:close/>
                </a:path>
              </a:pathLst>
            </a:cu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: 도형 13">
              <a:extLst>
                <a:ext uri="{FF2B5EF4-FFF2-40B4-BE49-F238E27FC236}">
                  <a16:creationId xmlns:a16="http://schemas.microsoft.com/office/drawing/2014/main" id="{403B4AE2-61E9-41EE-9E5C-5FBB7A2561ED}"/>
                </a:ext>
              </a:extLst>
            </p:cNvPr>
            <p:cNvSpPr/>
            <p:nvPr/>
          </p:nvSpPr>
          <p:spPr>
            <a:xfrm rot="16200000">
              <a:off x="5714873" y="2341524"/>
              <a:ext cx="971927" cy="235077"/>
            </a:xfrm>
            <a:custGeom>
              <a:avLst/>
              <a:gdLst>
                <a:gd name="connsiteX0" fmla="*/ 971927 w 971927"/>
                <a:gd name="connsiteY0" fmla="*/ 235077 h 235077"/>
                <a:gd name="connsiteX1" fmla="*/ 162020 w 971927"/>
                <a:gd name="connsiteY1" fmla="*/ 235077 h 235077"/>
                <a:gd name="connsiteX2" fmla="*/ 0 w 971927"/>
                <a:gd name="connsiteY2" fmla="*/ 1 h 235077"/>
                <a:gd name="connsiteX3" fmla="*/ 0 w 971927"/>
                <a:gd name="connsiteY3" fmla="*/ 0 h 235077"/>
                <a:gd name="connsiteX4" fmla="*/ 809907 w 971927"/>
                <a:gd name="connsiteY4" fmla="*/ 0 h 235077"/>
                <a:gd name="connsiteX5" fmla="*/ 809907 w 971927"/>
                <a:gd name="connsiteY5" fmla="*/ 1 h 235077"/>
                <a:gd name="connsiteX6" fmla="*/ 971927 w 971927"/>
                <a:gd name="connsiteY6" fmla="*/ 235077 h 23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1927" h="235077">
                  <a:moveTo>
                    <a:pt x="971927" y="235077"/>
                  </a:moveTo>
                  <a:lnTo>
                    <a:pt x="162020" y="235077"/>
                  </a:lnTo>
                  <a:cubicBezTo>
                    <a:pt x="72506" y="235077"/>
                    <a:pt x="0" y="129810"/>
                    <a:pt x="0" y="1"/>
                  </a:cubicBezTo>
                  <a:lnTo>
                    <a:pt x="0" y="0"/>
                  </a:lnTo>
                  <a:lnTo>
                    <a:pt x="809907" y="0"/>
                  </a:lnTo>
                  <a:lnTo>
                    <a:pt x="809907" y="1"/>
                  </a:lnTo>
                  <a:cubicBezTo>
                    <a:pt x="809907" y="129810"/>
                    <a:pt x="882412" y="235077"/>
                    <a:pt x="971927" y="235077"/>
                  </a:cubicBezTo>
                  <a:close/>
                </a:path>
              </a:pathLst>
            </a:cu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43C4A57-A9FE-498D-BD2B-E9C068E71570}"/>
                </a:ext>
              </a:extLst>
            </p:cNvPr>
            <p:cNvSpPr/>
            <p:nvPr/>
          </p:nvSpPr>
          <p:spPr>
            <a:xfrm>
              <a:off x="6060440" y="2051945"/>
              <a:ext cx="45719" cy="360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직각 삼각형 89">
              <a:extLst>
                <a:ext uri="{FF2B5EF4-FFF2-40B4-BE49-F238E27FC236}">
                  <a16:creationId xmlns:a16="http://schemas.microsoft.com/office/drawing/2014/main" id="{40AD5CCA-7FB5-4F24-9B88-7A68556FB407}"/>
                </a:ext>
              </a:extLst>
            </p:cNvPr>
            <p:cNvSpPr/>
            <p:nvPr/>
          </p:nvSpPr>
          <p:spPr>
            <a:xfrm rot="16200000">
              <a:off x="6130211" y="1949048"/>
              <a:ext cx="164118" cy="212217"/>
            </a:xfrm>
            <a:prstGeom prst="rtTriangle">
              <a:avLst/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직각 삼각형 90">
              <a:extLst>
                <a:ext uri="{FF2B5EF4-FFF2-40B4-BE49-F238E27FC236}">
                  <a16:creationId xmlns:a16="http://schemas.microsoft.com/office/drawing/2014/main" id="{387A7CDF-8E09-465B-B2BF-7C4F4A0071B4}"/>
                </a:ext>
              </a:extLst>
            </p:cNvPr>
            <p:cNvSpPr/>
            <p:nvPr/>
          </p:nvSpPr>
          <p:spPr>
            <a:xfrm rot="5400000" flipH="1">
              <a:off x="5872271" y="1949048"/>
              <a:ext cx="164118" cy="212217"/>
            </a:xfrm>
            <a:prstGeom prst="rtTriangle">
              <a:avLst/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3972275" y="3751215"/>
            <a:ext cx="1953411" cy="4719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279FEC-0DB1-4F6E-9E55-AD015E4A111B}"/>
              </a:ext>
            </a:extLst>
          </p:cNvPr>
          <p:cNvSpPr/>
          <p:nvPr/>
        </p:nvSpPr>
        <p:spPr>
          <a:xfrm>
            <a:off x="6208505" y="3011835"/>
            <a:ext cx="253037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본론</a:t>
            </a:r>
            <a:endParaRPr lang="en-US" altLang="ko-KR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분석 대상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분석 도구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자료 분석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0279FEC-0DB1-4F6E-9E55-AD015E4A111B}"/>
              </a:ext>
            </a:extLst>
          </p:cNvPr>
          <p:cNvSpPr/>
          <p:nvPr/>
        </p:nvSpPr>
        <p:spPr>
          <a:xfrm>
            <a:off x="6770069" y="4627662"/>
            <a:ext cx="253037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논의 및 결론</a:t>
            </a:r>
            <a:endParaRPr lang="en-US" altLang="ko-KR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분석기반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결론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최종 제안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향후 과제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3972275" y="2544807"/>
            <a:ext cx="1103864" cy="13353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0279FEC-0DB1-4F6E-9E55-AD015E4A111B}"/>
              </a:ext>
            </a:extLst>
          </p:cNvPr>
          <p:cNvSpPr/>
          <p:nvPr/>
        </p:nvSpPr>
        <p:spPr>
          <a:xfrm flipH="1">
            <a:off x="5342129" y="1896441"/>
            <a:ext cx="253037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서론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분석 필요성 및 목적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3954423" y="4931177"/>
            <a:ext cx="2580863" cy="1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24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       3-2</a:t>
              </a:r>
              <a:r>
                <a:rPr lang="en-US" altLang="ko-KR" sz="2800" b="1" i="1" kern="0" dirty="0">
                  <a:solidFill>
                    <a:srgbClr val="14B9B7"/>
                  </a:solidFill>
                </a:rPr>
                <a:t>) 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연령대에 따른 근로여건 만족도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Freeform 6"/>
          <p:cNvSpPr>
            <a:spLocks/>
          </p:cNvSpPr>
          <p:nvPr/>
        </p:nvSpPr>
        <p:spPr bwMode="auto">
          <a:xfrm>
            <a:off x="8355243" y="1342973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355243" y="1484743"/>
            <a:ext cx="3479553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404040"/>
                </a:solidFill>
              </a:rPr>
              <a:t>ANOVA </a:t>
            </a:r>
            <a:r>
              <a:rPr lang="ko-KR" altLang="en-US" sz="1600" dirty="0" smtClean="0">
                <a:solidFill>
                  <a:srgbClr val="404040"/>
                </a:solidFill>
              </a:rPr>
              <a:t>및 </a:t>
            </a:r>
            <a:r>
              <a:rPr lang="ko-KR" altLang="en-US" sz="1600" dirty="0" err="1" smtClean="0">
                <a:solidFill>
                  <a:srgbClr val="404040"/>
                </a:solidFill>
              </a:rPr>
              <a:t>사후검정</a:t>
            </a:r>
            <a:r>
              <a:rPr lang="ko-KR" altLang="en-US" sz="1600" dirty="0" smtClean="0">
                <a:solidFill>
                  <a:srgbClr val="404040"/>
                </a:solidFill>
              </a:rPr>
              <a:t> </a:t>
            </a:r>
            <a:r>
              <a:rPr lang="ko-KR" altLang="en-US" sz="1600" dirty="0">
                <a:solidFill>
                  <a:srgbClr val="404040"/>
                </a:solidFill>
              </a:rPr>
              <a:t>결과</a:t>
            </a:r>
            <a:r>
              <a:rPr lang="en-US" altLang="ko-KR" sz="1600" dirty="0">
                <a:solidFill>
                  <a:srgbClr val="404040"/>
                </a:solidFill>
              </a:rPr>
              <a:t>,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404040"/>
                </a:solidFill>
              </a:rPr>
              <a:t>근로여건 </a:t>
            </a:r>
            <a:r>
              <a:rPr lang="ko-KR" altLang="en-US" sz="1600" dirty="0">
                <a:solidFill>
                  <a:srgbClr val="404040"/>
                </a:solidFill>
              </a:rPr>
              <a:t>만족도</a:t>
            </a:r>
            <a:r>
              <a:rPr lang="en-US" altLang="ko-KR" sz="1600" dirty="0">
                <a:solidFill>
                  <a:srgbClr val="404040"/>
                </a:solidFill>
              </a:rPr>
              <a:t>(F=46.73,p&lt;.001)</a:t>
            </a:r>
            <a:r>
              <a:rPr lang="ko-KR" altLang="en-US" sz="1600" dirty="0">
                <a:solidFill>
                  <a:srgbClr val="404040"/>
                </a:solidFill>
              </a:rPr>
              <a:t>는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30</a:t>
            </a:r>
            <a:r>
              <a:rPr lang="ko-KR" altLang="en-US" sz="1600" dirty="0">
                <a:solidFill>
                  <a:srgbClr val="404040"/>
                </a:solidFill>
              </a:rPr>
              <a:t>대</a:t>
            </a:r>
            <a:r>
              <a:rPr lang="en-US" altLang="ko-KR" sz="1600" dirty="0" smtClean="0">
                <a:solidFill>
                  <a:srgbClr val="404040"/>
                </a:solidFill>
              </a:rPr>
              <a:t>, 40</a:t>
            </a:r>
            <a:r>
              <a:rPr lang="ko-KR" altLang="en-US" sz="1600" dirty="0">
                <a:solidFill>
                  <a:srgbClr val="404040"/>
                </a:solidFill>
              </a:rPr>
              <a:t>대 </a:t>
            </a:r>
            <a:r>
              <a:rPr lang="ko-KR" altLang="en-US" sz="1600" dirty="0" smtClean="0">
                <a:solidFill>
                  <a:srgbClr val="404040"/>
                </a:solidFill>
              </a:rPr>
              <a:t>그룹</a:t>
            </a:r>
            <a:r>
              <a:rPr lang="en-US" altLang="ko-KR" sz="1600" dirty="0" smtClean="0">
                <a:solidFill>
                  <a:srgbClr val="404040"/>
                </a:solidFill>
              </a:rPr>
              <a:t>(a)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20</a:t>
            </a:r>
            <a:r>
              <a:rPr lang="ko-KR" altLang="en-US" sz="1600" dirty="0">
                <a:solidFill>
                  <a:srgbClr val="404040"/>
                </a:solidFill>
              </a:rPr>
              <a:t>대</a:t>
            </a:r>
            <a:r>
              <a:rPr lang="en-US" altLang="ko-KR" sz="1600" dirty="0">
                <a:solidFill>
                  <a:srgbClr val="404040"/>
                </a:solidFill>
              </a:rPr>
              <a:t>, 50</a:t>
            </a:r>
            <a:r>
              <a:rPr lang="ko-KR" altLang="en-US" sz="1600" dirty="0">
                <a:solidFill>
                  <a:srgbClr val="404040"/>
                </a:solidFill>
              </a:rPr>
              <a:t>대 </a:t>
            </a:r>
            <a:r>
              <a:rPr lang="ko-KR" altLang="en-US" sz="1600" dirty="0" smtClean="0">
                <a:solidFill>
                  <a:srgbClr val="404040"/>
                </a:solidFill>
              </a:rPr>
              <a:t>그룹</a:t>
            </a:r>
            <a:r>
              <a:rPr lang="en-US" altLang="ko-KR" sz="1600" dirty="0" smtClean="0">
                <a:solidFill>
                  <a:srgbClr val="404040"/>
                </a:solidFill>
              </a:rPr>
              <a:t>(b)</a:t>
            </a:r>
            <a:endParaRPr lang="en-US" altLang="ko-KR" sz="1600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10</a:t>
            </a:r>
            <a:r>
              <a:rPr lang="ko-KR" altLang="en-US" sz="1600" dirty="0">
                <a:solidFill>
                  <a:srgbClr val="404040"/>
                </a:solidFill>
              </a:rPr>
              <a:t>대</a:t>
            </a:r>
            <a:r>
              <a:rPr lang="en-US" altLang="ko-KR" sz="1600" dirty="0">
                <a:solidFill>
                  <a:srgbClr val="404040"/>
                </a:solidFill>
              </a:rPr>
              <a:t>, 60</a:t>
            </a:r>
            <a:r>
              <a:rPr lang="ko-KR" altLang="en-US" sz="1600" dirty="0">
                <a:solidFill>
                  <a:srgbClr val="404040"/>
                </a:solidFill>
              </a:rPr>
              <a:t>대 이상 </a:t>
            </a:r>
            <a:r>
              <a:rPr lang="ko-KR" altLang="en-US" sz="1600" dirty="0" smtClean="0">
                <a:solidFill>
                  <a:srgbClr val="404040"/>
                </a:solidFill>
              </a:rPr>
              <a:t>그룹</a:t>
            </a:r>
            <a:r>
              <a:rPr lang="en-US" altLang="ko-KR" sz="1600" dirty="0" smtClean="0">
                <a:solidFill>
                  <a:srgbClr val="404040"/>
                </a:solidFill>
              </a:rPr>
              <a:t>(c)</a:t>
            </a:r>
            <a:r>
              <a:rPr lang="ko-KR" altLang="en-US" sz="1600" dirty="0" smtClean="0">
                <a:solidFill>
                  <a:srgbClr val="404040"/>
                </a:solidFill>
              </a:rPr>
              <a:t>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404040"/>
                </a:solidFill>
              </a:rPr>
              <a:t>간 </a:t>
            </a:r>
            <a:r>
              <a:rPr lang="ko-KR" altLang="en-US" sz="1600" dirty="0">
                <a:solidFill>
                  <a:srgbClr val="404040"/>
                </a:solidFill>
              </a:rPr>
              <a:t>차이가 </a:t>
            </a:r>
            <a:r>
              <a:rPr lang="ko-KR" altLang="en-US" sz="1600" dirty="0" smtClean="0">
                <a:solidFill>
                  <a:srgbClr val="404040"/>
                </a:solidFill>
              </a:rPr>
              <a:t>있음 </a:t>
            </a:r>
            <a:r>
              <a:rPr lang="en-US" altLang="ko-KR" sz="1600" dirty="0" smtClean="0">
                <a:solidFill>
                  <a:srgbClr val="404040"/>
                </a:solidFill>
              </a:rPr>
              <a:t>(c&lt;b&lt;a)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0" y="1161288"/>
            <a:ext cx="4026386" cy="55686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00" y="1554480"/>
            <a:ext cx="4734483" cy="517550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529185" y="5750355"/>
            <a:ext cx="1786793" cy="97962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15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       3-2</a:t>
              </a:r>
              <a:r>
                <a:rPr lang="en-US" altLang="ko-KR" sz="2800" b="1" i="1" kern="0" dirty="0">
                  <a:solidFill>
                    <a:srgbClr val="14B9B7"/>
                  </a:solidFill>
                </a:rPr>
                <a:t>) 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연령대에 따른 부산시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정주의사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3" y="1266319"/>
            <a:ext cx="3859096" cy="53609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709" y="1213391"/>
            <a:ext cx="4917997" cy="5413872"/>
          </a:xfrm>
          <a:prstGeom prst="rect">
            <a:avLst/>
          </a:prstGeom>
        </p:spPr>
      </p:pic>
      <p:sp>
        <p:nvSpPr>
          <p:cNvPr id="11" name="Freeform 6"/>
          <p:cNvSpPr>
            <a:spLocks/>
          </p:cNvSpPr>
          <p:nvPr/>
        </p:nvSpPr>
        <p:spPr bwMode="auto">
          <a:xfrm>
            <a:off x="8559706" y="1239855"/>
            <a:ext cx="337475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559706" y="1381625"/>
            <a:ext cx="3632294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04040"/>
                </a:solidFill>
              </a:rPr>
              <a:t>ANOVA </a:t>
            </a:r>
            <a:r>
              <a:rPr lang="ko-KR" altLang="en-US" sz="1600" dirty="0">
                <a:solidFill>
                  <a:srgbClr val="404040"/>
                </a:solidFill>
              </a:rPr>
              <a:t>및 </a:t>
            </a:r>
            <a:r>
              <a:rPr lang="ko-KR" altLang="en-US" sz="1600" dirty="0" err="1">
                <a:solidFill>
                  <a:srgbClr val="404040"/>
                </a:solidFill>
              </a:rPr>
              <a:t>사후검정</a:t>
            </a:r>
            <a:r>
              <a:rPr lang="ko-KR" altLang="en-US" sz="1600" dirty="0">
                <a:solidFill>
                  <a:srgbClr val="404040"/>
                </a:solidFill>
              </a:rPr>
              <a:t> 결과</a:t>
            </a:r>
            <a:r>
              <a:rPr lang="en-US" altLang="ko-KR" sz="1600" dirty="0">
                <a:solidFill>
                  <a:srgbClr val="404040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404040"/>
                </a:solidFill>
              </a:rPr>
              <a:t>부산시 </a:t>
            </a:r>
            <a:r>
              <a:rPr lang="ko-KR" altLang="en-US" sz="1600" dirty="0" err="1" smtClean="0">
                <a:solidFill>
                  <a:srgbClr val="404040"/>
                </a:solidFill>
              </a:rPr>
              <a:t>정주의사</a:t>
            </a:r>
            <a:r>
              <a:rPr lang="en-US" altLang="ko-KR" sz="1600" dirty="0" smtClean="0">
                <a:solidFill>
                  <a:srgbClr val="404040"/>
                </a:solidFill>
              </a:rPr>
              <a:t>(</a:t>
            </a:r>
            <a:r>
              <a:rPr lang="en-US" altLang="ko-KR" sz="1600" dirty="0">
                <a:solidFill>
                  <a:srgbClr val="404040"/>
                </a:solidFill>
              </a:rPr>
              <a:t>F=223.26,p&lt;.001)</a:t>
            </a:r>
            <a:r>
              <a:rPr lang="ko-KR" altLang="en-US" sz="1600" dirty="0">
                <a:solidFill>
                  <a:srgbClr val="404040"/>
                </a:solidFill>
              </a:rPr>
              <a:t>는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60</a:t>
            </a:r>
            <a:r>
              <a:rPr lang="ko-KR" altLang="en-US" sz="1600" dirty="0" err="1" smtClean="0">
                <a:solidFill>
                  <a:srgbClr val="404040"/>
                </a:solidFill>
              </a:rPr>
              <a:t>대이상</a:t>
            </a:r>
            <a:r>
              <a:rPr lang="ko-KR" altLang="en-US" sz="1600" dirty="0" smtClean="0">
                <a:solidFill>
                  <a:srgbClr val="404040"/>
                </a:solidFill>
              </a:rPr>
              <a:t> </a:t>
            </a:r>
            <a:r>
              <a:rPr lang="ko-KR" altLang="en-US" sz="1600" dirty="0" smtClean="0">
                <a:solidFill>
                  <a:srgbClr val="404040"/>
                </a:solidFill>
              </a:rPr>
              <a:t>그룹 </a:t>
            </a:r>
            <a:r>
              <a:rPr lang="en-US" altLang="ko-KR" sz="1600" dirty="0" smtClean="0">
                <a:solidFill>
                  <a:srgbClr val="404040"/>
                </a:solidFill>
              </a:rPr>
              <a:t>(a)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30</a:t>
            </a:r>
            <a:r>
              <a:rPr lang="ko-KR" altLang="en-US" sz="1600" dirty="0">
                <a:solidFill>
                  <a:srgbClr val="404040"/>
                </a:solidFill>
              </a:rPr>
              <a:t>대</a:t>
            </a:r>
            <a:r>
              <a:rPr lang="en-US" altLang="ko-KR" sz="1600" dirty="0" smtClean="0">
                <a:solidFill>
                  <a:srgbClr val="404040"/>
                </a:solidFill>
              </a:rPr>
              <a:t>, 40</a:t>
            </a:r>
            <a:r>
              <a:rPr lang="ko-KR" altLang="en-US" sz="1600" dirty="0">
                <a:solidFill>
                  <a:srgbClr val="404040"/>
                </a:solidFill>
              </a:rPr>
              <a:t>대</a:t>
            </a:r>
            <a:r>
              <a:rPr lang="en-US" altLang="ko-KR" sz="1600" dirty="0" smtClean="0">
                <a:solidFill>
                  <a:srgbClr val="404040"/>
                </a:solidFill>
              </a:rPr>
              <a:t>, 50</a:t>
            </a:r>
            <a:r>
              <a:rPr lang="ko-KR" altLang="en-US" sz="1600" dirty="0">
                <a:solidFill>
                  <a:srgbClr val="404040"/>
                </a:solidFill>
              </a:rPr>
              <a:t>대 </a:t>
            </a:r>
            <a:r>
              <a:rPr lang="ko-KR" altLang="en-US" sz="1600" dirty="0" smtClean="0">
                <a:solidFill>
                  <a:srgbClr val="404040"/>
                </a:solidFill>
              </a:rPr>
              <a:t>그룹 </a:t>
            </a:r>
            <a:r>
              <a:rPr lang="en-US" altLang="ko-KR" sz="1600" dirty="0" smtClean="0">
                <a:solidFill>
                  <a:srgbClr val="404040"/>
                </a:solidFill>
              </a:rPr>
              <a:t>(b)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20</a:t>
            </a:r>
            <a:r>
              <a:rPr lang="ko-KR" altLang="en-US" sz="1600" dirty="0">
                <a:solidFill>
                  <a:srgbClr val="404040"/>
                </a:solidFill>
              </a:rPr>
              <a:t>대 </a:t>
            </a:r>
            <a:r>
              <a:rPr lang="ko-KR" altLang="en-US" sz="1600" dirty="0" smtClean="0">
                <a:solidFill>
                  <a:srgbClr val="404040"/>
                </a:solidFill>
              </a:rPr>
              <a:t>그룹</a:t>
            </a:r>
            <a:r>
              <a:rPr lang="en-US" altLang="ko-KR" sz="1600" dirty="0" smtClean="0">
                <a:solidFill>
                  <a:srgbClr val="404040"/>
                </a:solidFill>
              </a:rPr>
              <a:t> </a:t>
            </a:r>
            <a:r>
              <a:rPr lang="en-US" altLang="ko-KR" sz="1600" dirty="0" smtClean="0">
                <a:solidFill>
                  <a:srgbClr val="404040"/>
                </a:solidFill>
              </a:rPr>
              <a:t> (c)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10</a:t>
            </a:r>
            <a:r>
              <a:rPr lang="ko-KR" altLang="en-US" sz="1600" dirty="0">
                <a:solidFill>
                  <a:srgbClr val="404040"/>
                </a:solidFill>
              </a:rPr>
              <a:t>대 그룹 </a:t>
            </a:r>
            <a:r>
              <a:rPr lang="ko-KR" altLang="en-US" sz="1600" dirty="0" smtClean="0">
                <a:solidFill>
                  <a:srgbClr val="404040"/>
                </a:solidFill>
              </a:rPr>
              <a:t> </a:t>
            </a:r>
            <a:r>
              <a:rPr lang="en-US" altLang="ko-KR" sz="1600" dirty="0" smtClean="0">
                <a:solidFill>
                  <a:srgbClr val="404040"/>
                </a:solidFill>
              </a:rPr>
              <a:t>(d)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404040"/>
                </a:solidFill>
              </a:rPr>
              <a:t>간 </a:t>
            </a:r>
            <a:r>
              <a:rPr lang="ko-KR" altLang="en-US" sz="1600" dirty="0">
                <a:solidFill>
                  <a:srgbClr val="404040"/>
                </a:solidFill>
              </a:rPr>
              <a:t>차이가 </a:t>
            </a:r>
            <a:r>
              <a:rPr lang="ko-KR" altLang="en-US" sz="1600" dirty="0" smtClean="0">
                <a:solidFill>
                  <a:srgbClr val="404040"/>
                </a:solidFill>
              </a:rPr>
              <a:t>있음 </a:t>
            </a:r>
            <a:r>
              <a:rPr lang="en-US" altLang="ko-KR" sz="1600" dirty="0" smtClean="0">
                <a:solidFill>
                  <a:srgbClr val="404040"/>
                </a:solidFill>
              </a:rPr>
              <a:t>(d&lt;c&lt;b&lt;a</a:t>
            </a:r>
            <a:r>
              <a:rPr lang="en-US" altLang="ko-KR" sz="1600" dirty="0" smtClean="0">
                <a:solidFill>
                  <a:srgbClr val="40404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41709" y="5647634"/>
            <a:ext cx="1786793" cy="97962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87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18" name="직사각형 17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</a:t>
              </a: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3-3)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혼인상태에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따른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주요변수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6743584" y="2275760"/>
            <a:ext cx="1141410" cy="1024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6"/>
          <p:cNvSpPr>
            <a:spLocks/>
          </p:cNvSpPr>
          <p:nvPr/>
        </p:nvSpPr>
        <p:spPr bwMode="auto">
          <a:xfrm>
            <a:off x="8112846" y="1508136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272750" y="1628866"/>
            <a:ext cx="4254530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혼인상태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marry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미 혼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사 별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배우자 있음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이 혼 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별거 포함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44" y="1508136"/>
            <a:ext cx="6363588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0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591048" y="279420"/>
            <a:ext cx="6944835" cy="771487"/>
            <a:chOff x="2540976" y="279420"/>
            <a:chExt cx="696706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  </a:t>
              </a: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3-3)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혼인상태에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따른 삶의 만족도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Freeform 6"/>
          <p:cNvSpPr>
            <a:spLocks/>
          </p:cNvSpPr>
          <p:nvPr/>
        </p:nvSpPr>
        <p:spPr bwMode="auto">
          <a:xfrm>
            <a:off x="8148826" y="1459853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" y="1284732"/>
            <a:ext cx="4143727" cy="54358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35" y="1814408"/>
            <a:ext cx="4837395" cy="39701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308729" y="1537301"/>
            <a:ext cx="3600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404040"/>
                </a:solidFill>
              </a:rPr>
              <a:t>ANOVA </a:t>
            </a:r>
            <a:r>
              <a:rPr lang="ko-KR" altLang="en-US" dirty="0">
                <a:solidFill>
                  <a:srgbClr val="404040"/>
                </a:solidFill>
              </a:rPr>
              <a:t>및 </a:t>
            </a:r>
            <a:r>
              <a:rPr lang="ko-KR" altLang="en-US" dirty="0" err="1">
                <a:solidFill>
                  <a:srgbClr val="404040"/>
                </a:solidFill>
              </a:rPr>
              <a:t>사후검정</a:t>
            </a:r>
            <a:r>
              <a:rPr lang="ko-KR" altLang="en-US" dirty="0">
                <a:solidFill>
                  <a:srgbClr val="404040"/>
                </a:solidFill>
              </a:rPr>
              <a:t> 결과</a:t>
            </a:r>
            <a:r>
              <a:rPr lang="en-US" altLang="ko-KR" dirty="0">
                <a:solidFill>
                  <a:srgbClr val="404040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</a:rPr>
              <a:t>삶의 만족도</a:t>
            </a:r>
            <a:r>
              <a:rPr lang="en-US" altLang="ko-KR" dirty="0">
                <a:solidFill>
                  <a:srgbClr val="404040"/>
                </a:solidFill>
              </a:rPr>
              <a:t>(F=189.8,p&lt;.001)</a:t>
            </a:r>
            <a:r>
              <a:rPr lang="ko-KR" altLang="en-US" dirty="0">
                <a:solidFill>
                  <a:srgbClr val="404040"/>
                </a:solidFill>
              </a:rPr>
              <a:t>는 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2</a:t>
            </a:r>
            <a:r>
              <a:rPr lang="ko-KR" altLang="en-US" dirty="0" smtClean="0">
                <a:solidFill>
                  <a:srgbClr val="404040"/>
                </a:solidFill>
              </a:rPr>
              <a:t>번 사별 </a:t>
            </a:r>
            <a:r>
              <a:rPr lang="en-US" altLang="ko-KR" dirty="0" smtClean="0">
                <a:solidFill>
                  <a:srgbClr val="404040"/>
                </a:solidFill>
              </a:rPr>
              <a:t>(a)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1</a:t>
            </a:r>
            <a:r>
              <a:rPr lang="ko-KR" altLang="en-US" dirty="0">
                <a:solidFill>
                  <a:srgbClr val="404040"/>
                </a:solidFill>
              </a:rPr>
              <a:t>번 </a:t>
            </a:r>
            <a:r>
              <a:rPr lang="ko-KR" altLang="en-US" dirty="0" smtClean="0">
                <a:solidFill>
                  <a:srgbClr val="404040"/>
                </a:solidFill>
              </a:rPr>
              <a:t>미혼 </a:t>
            </a:r>
            <a:r>
              <a:rPr lang="en-US" altLang="ko-KR" dirty="0" smtClean="0">
                <a:solidFill>
                  <a:srgbClr val="404040"/>
                </a:solidFill>
              </a:rPr>
              <a:t>(</a:t>
            </a:r>
            <a:r>
              <a:rPr lang="en-US" altLang="ko-KR" dirty="0" smtClean="0">
                <a:solidFill>
                  <a:srgbClr val="404040"/>
                </a:solidFill>
              </a:rPr>
              <a:t>b</a:t>
            </a:r>
            <a:r>
              <a:rPr lang="en-US" altLang="ko-KR" dirty="0" smtClean="0">
                <a:solidFill>
                  <a:srgbClr val="404040"/>
                </a:solidFill>
              </a:rPr>
              <a:t>)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3</a:t>
            </a:r>
            <a:r>
              <a:rPr lang="ko-KR" altLang="en-US" dirty="0">
                <a:solidFill>
                  <a:srgbClr val="404040"/>
                </a:solidFill>
              </a:rPr>
              <a:t>번 </a:t>
            </a:r>
            <a:r>
              <a:rPr lang="ko-KR" altLang="en-US" dirty="0" smtClean="0">
                <a:solidFill>
                  <a:srgbClr val="404040"/>
                </a:solidFill>
              </a:rPr>
              <a:t>배우자 있음</a:t>
            </a:r>
            <a:r>
              <a:rPr lang="en-US" altLang="ko-KR" dirty="0" smtClean="0">
                <a:solidFill>
                  <a:srgbClr val="404040"/>
                </a:solidFill>
              </a:rPr>
              <a:t>(</a:t>
            </a:r>
            <a:r>
              <a:rPr lang="en-US" altLang="ko-KR" dirty="0" smtClean="0">
                <a:solidFill>
                  <a:srgbClr val="404040"/>
                </a:solidFill>
              </a:rPr>
              <a:t>c</a:t>
            </a:r>
            <a:r>
              <a:rPr lang="en-US" altLang="ko-KR" dirty="0" smtClean="0">
                <a:solidFill>
                  <a:srgbClr val="404040"/>
                </a:solidFill>
              </a:rPr>
              <a:t>)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4</a:t>
            </a:r>
            <a:r>
              <a:rPr lang="ko-KR" altLang="en-US" dirty="0">
                <a:solidFill>
                  <a:srgbClr val="404040"/>
                </a:solidFill>
              </a:rPr>
              <a:t>번 </a:t>
            </a:r>
            <a:r>
              <a:rPr lang="ko-KR" altLang="en-US" dirty="0" smtClean="0">
                <a:solidFill>
                  <a:srgbClr val="404040"/>
                </a:solidFill>
              </a:rPr>
              <a:t>이혼</a:t>
            </a:r>
            <a:r>
              <a:rPr lang="en-US" altLang="ko-KR" dirty="0" smtClean="0">
                <a:solidFill>
                  <a:srgbClr val="404040"/>
                </a:solidFill>
              </a:rPr>
              <a:t>(</a:t>
            </a:r>
            <a:r>
              <a:rPr lang="ko-KR" altLang="en-US" dirty="0" smtClean="0">
                <a:solidFill>
                  <a:srgbClr val="404040"/>
                </a:solidFill>
              </a:rPr>
              <a:t>별거</a:t>
            </a:r>
            <a:r>
              <a:rPr lang="en-US" altLang="ko-KR" dirty="0" smtClean="0">
                <a:solidFill>
                  <a:srgbClr val="404040"/>
                </a:solidFill>
              </a:rPr>
              <a:t>) </a:t>
            </a:r>
            <a:r>
              <a:rPr lang="en-US" altLang="ko-KR" dirty="0" smtClean="0">
                <a:solidFill>
                  <a:srgbClr val="404040"/>
                </a:solidFill>
              </a:rPr>
              <a:t>(</a:t>
            </a:r>
            <a:r>
              <a:rPr lang="en-US" altLang="ko-KR" dirty="0" smtClean="0">
                <a:solidFill>
                  <a:srgbClr val="404040"/>
                </a:solidFill>
              </a:rPr>
              <a:t>d</a:t>
            </a:r>
            <a:r>
              <a:rPr lang="en-US" altLang="ko-KR" dirty="0" smtClean="0">
                <a:solidFill>
                  <a:srgbClr val="404040"/>
                </a:solidFill>
              </a:rPr>
              <a:t>)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404040"/>
                </a:solidFill>
              </a:rPr>
              <a:t>간 </a:t>
            </a:r>
            <a:r>
              <a:rPr lang="ko-KR" altLang="en-US" dirty="0">
                <a:solidFill>
                  <a:srgbClr val="404040"/>
                </a:solidFill>
              </a:rPr>
              <a:t>차이가 있다</a:t>
            </a:r>
            <a:r>
              <a:rPr lang="en-US" altLang="ko-KR" dirty="0">
                <a:solidFill>
                  <a:srgbClr val="404040"/>
                </a:solidFill>
              </a:rPr>
              <a:t>. </a:t>
            </a:r>
            <a:r>
              <a:rPr lang="en-US" altLang="ko-KR" dirty="0" smtClean="0">
                <a:solidFill>
                  <a:srgbClr val="404040"/>
                </a:solidFill>
              </a:rPr>
              <a:t>(d&lt;c&lt;b&lt;a) </a:t>
            </a:r>
            <a:endParaRPr lang="ko-KR" altLang="en-US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66926" y="5062193"/>
            <a:ext cx="1566988" cy="79333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9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5" y="279420"/>
            <a:ext cx="7632813" cy="771487"/>
            <a:chOff x="2540976" y="279420"/>
            <a:chExt cx="696706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      3-3)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혼인상태에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따른 근로여건 만족도</a:t>
              </a:r>
              <a:endParaRPr lang="ko-KR" altLang="en-US" sz="2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7" y="279420"/>
              <a:ext cx="854289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Freeform 6"/>
          <p:cNvSpPr>
            <a:spLocks/>
          </p:cNvSpPr>
          <p:nvPr/>
        </p:nvSpPr>
        <p:spPr bwMode="auto">
          <a:xfrm>
            <a:off x="8843316" y="1109100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4" y="1284732"/>
            <a:ext cx="4046514" cy="51362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304" y="1284732"/>
            <a:ext cx="4969012" cy="41305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843316" y="1331003"/>
            <a:ext cx="3600000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404040"/>
                </a:solidFill>
              </a:rPr>
              <a:t>ANOVA </a:t>
            </a:r>
            <a:r>
              <a:rPr lang="ko-KR" altLang="en-US" sz="1600" dirty="0" smtClean="0">
                <a:solidFill>
                  <a:srgbClr val="404040"/>
                </a:solidFill>
              </a:rPr>
              <a:t>및 사후검정결과</a:t>
            </a:r>
            <a:r>
              <a:rPr lang="en-US" altLang="ko-KR" sz="1600" dirty="0">
                <a:solidFill>
                  <a:srgbClr val="404040"/>
                </a:solidFill>
              </a:rPr>
              <a:t>,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404040"/>
                </a:solidFill>
              </a:rPr>
              <a:t>근로여건 </a:t>
            </a:r>
            <a:r>
              <a:rPr lang="ko-KR" altLang="en-US" sz="1600" dirty="0">
                <a:solidFill>
                  <a:srgbClr val="404040"/>
                </a:solidFill>
              </a:rPr>
              <a:t>만족도</a:t>
            </a:r>
            <a:r>
              <a:rPr lang="en-US" altLang="ko-KR" sz="1600" dirty="0">
                <a:solidFill>
                  <a:srgbClr val="404040"/>
                </a:solidFill>
              </a:rPr>
              <a:t>(F=34.24,p&lt;.001)</a:t>
            </a:r>
            <a:r>
              <a:rPr lang="ko-KR" altLang="en-US" sz="1600" dirty="0">
                <a:solidFill>
                  <a:srgbClr val="404040"/>
                </a:solidFill>
              </a:rPr>
              <a:t>는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2</a:t>
            </a:r>
            <a:r>
              <a:rPr lang="ko-KR" altLang="en-US" sz="1600" dirty="0">
                <a:solidFill>
                  <a:srgbClr val="404040"/>
                </a:solidFill>
              </a:rPr>
              <a:t>번 </a:t>
            </a:r>
            <a:r>
              <a:rPr lang="ko-KR" altLang="en-US" sz="1600" dirty="0" smtClean="0">
                <a:solidFill>
                  <a:srgbClr val="404040"/>
                </a:solidFill>
              </a:rPr>
              <a:t>사별 </a:t>
            </a:r>
            <a:r>
              <a:rPr lang="en-US" altLang="ko-KR" sz="1600" dirty="0" smtClean="0">
                <a:solidFill>
                  <a:srgbClr val="404040"/>
                </a:solidFill>
              </a:rPr>
              <a:t>(a)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1, 3</a:t>
            </a:r>
            <a:r>
              <a:rPr lang="ko-KR" altLang="en-US" sz="1600" dirty="0">
                <a:solidFill>
                  <a:srgbClr val="404040"/>
                </a:solidFill>
              </a:rPr>
              <a:t>번 </a:t>
            </a:r>
            <a:r>
              <a:rPr lang="ko-KR" altLang="en-US" sz="1600" dirty="0" smtClean="0">
                <a:solidFill>
                  <a:srgbClr val="404040"/>
                </a:solidFill>
              </a:rPr>
              <a:t>미혼</a:t>
            </a:r>
            <a:r>
              <a:rPr lang="en-US" altLang="ko-KR" sz="1600" dirty="0" smtClean="0">
                <a:solidFill>
                  <a:srgbClr val="404040"/>
                </a:solidFill>
              </a:rPr>
              <a:t>/</a:t>
            </a:r>
            <a:r>
              <a:rPr lang="ko-KR" altLang="en-US" sz="1600" dirty="0" smtClean="0">
                <a:solidFill>
                  <a:srgbClr val="404040"/>
                </a:solidFill>
              </a:rPr>
              <a:t>배우자 있음</a:t>
            </a:r>
            <a:r>
              <a:rPr lang="en-US" altLang="ko-KR" sz="1600" dirty="0" smtClean="0">
                <a:solidFill>
                  <a:srgbClr val="404040"/>
                </a:solidFill>
              </a:rPr>
              <a:t> </a:t>
            </a:r>
            <a:r>
              <a:rPr lang="en-US" altLang="ko-KR" sz="1600" dirty="0" smtClean="0">
                <a:solidFill>
                  <a:srgbClr val="404040"/>
                </a:solidFill>
              </a:rPr>
              <a:t>(</a:t>
            </a:r>
            <a:r>
              <a:rPr lang="en-US" altLang="ko-KR" sz="1600" dirty="0" smtClean="0">
                <a:solidFill>
                  <a:srgbClr val="404040"/>
                </a:solidFill>
              </a:rPr>
              <a:t>b)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4</a:t>
            </a:r>
            <a:r>
              <a:rPr lang="ko-KR" altLang="en-US" sz="1600" dirty="0">
                <a:solidFill>
                  <a:srgbClr val="404040"/>
                </a:solidFill>
              </a:rPr>
              <a:t>번 </a:t>
            </a:r>
            <a:r>
              <a:rPr lang="ko-KR" altLang="en-US" sz="1600" dirty="0" smtClean="0">
                <a:solidFill>
                  <a:srgbClr val="404040"/>
                </a:solidFill>
              </a:rPr>
              <a:t>이혼</a:t>
            </a:r>
            <a:r>
              <a:rPr lang="en-US" altLang="ko-KR" sz="1600" dirty="0" smtClean="0">
                <a:solidFill>
                  <a:srgbClr val="404040"/>
                </a:solidFill>
              </a:rPr>
              <a:t>(</a:t>
            </a:r>
            <a:r>
              <a:rPr lang="ko-KR" altLang="en-US" sz="1600" dirty="0" smtClean="0">
                <a:solidFill>
                  <a:srgbClr val="404040"/>
                </a:solidFill>
              </a:rPr>
              <a:t>별거</a:t>
            </a:r>
            <a:r>
              <a:rPr lang="en-US" altLang="ko-KR" sz="1600" dirty="0" smtClean="0">
                <a:solidFill>
                  <a:srgbClr val="404040"/>
                </a:solidFill>
              </a:rPr>
              <a:t>) (c)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404040"/>
                </a:solidFill>
              </a:rPr>
              <a:t>간 </a:t>
            </a:r>
            <a:r>
              <a:rPr lang="ko-KR" altLang="en-US" sz="1600" dirty="0">
                <a:solidFill>
                  <a:srgbClr val="404040"/>
                </a:solidFill>
              </a:rPr>
              <a:t>차이가 있다</a:t>
            </a:r>
            <a:r>
              <a:rPr lang="en-US" altLang="ko-KR" sz="1600" dirty="0">
                <a:solidFill>
                  <a:srgbClr val="404040"/>
                </a:solidFill>
              </a:rPr>
              <a:t>. </a:t>
            </a:r>
            <a:r>
              <a:rPr lang="en-US" altLang="ko-KR" sz="1600" dirty="0" smtClean="0">
                <a:solidFill>
                  <a:srgbClr val="404040"/>
                </a:solidFill>
              </a:rPr>
              <a:t>(c&lt;b&lt;a) </a:t>
            </a:r>
            <a:endParaRPr lang="ko-KR" altLang="en-US" sz="16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4316" y="4621986"/>
            <a:ext cx="1566988" cy="79333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0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7377216" cy="771487"/>
            <a:chOff x="2540976" y="279420"/>
            <a:chExt cx="7377216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7377216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 </a:t>
              </a: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3-3)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혼인상태에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따른 부산시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정주의사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57" y="1188720"/>
            <a:ext cx="4159982" cy="52779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689" y="1188720"/>
            <a:ext cx="4690668" cy="3870164"/>
          </a:xfrm>
          <a:prstGeom prst="rect">
            <a:avLst/>
          </a:prstGeom>
        </p:spPr>
      </p:pic>
      <p:sp>
        <p:nvSpPr>
          <p:cNvPr id="14" name="Freeform 6"/>
          <p:cNvSpPr>
            <a:spLocks/>
          </p:cNvSpPr>
          <p:nvPr/>
        </p:nvSpPr>
        <p:spPr bwMode="auto">
          <a:xfrm>
            <a:off x="8620453" y="1188720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780356" y="1330490"/>
            <a:ext cx="3600000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404040"/>
                </a:solidFill>
              </a:rPr>
              <a:t>ANOVA </a:t>
            </a:r>
            <a:r>
              <a:rPr lang="ko-KR" altLang="en-US" dirty="0" smtClean="0">
                <a:solidFill>
                  <a:srgbClr val="404040"/>
                </a:solidFill>
              </a:rPr>
              <a:t>및 사후검정결과</a:t>
            </a:r>
            <a:r>
              <a:rPr lang="en-US" altLang="ko-KR" dirty="0">
                <a:solidFill>
                  <a:srgbClr val="404040"/>
                </a:solidFill>
              </a:rPr>
              <a:t>, 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404040"/>
                </a:solidFill>
              </a:rPr>
              <a:t>부산시 </a:t>
            </a:r>
            <a:r>
              <a:rPr lang="ko-KR" altLang="en-US" dirty="0" err="1">
                <a:solidFill>
                  <a:srgbClr val="404040"/>
                </a:solidFill>
              </a:rPr>
              <a:t>정주의사</a:t>
            </a:r>
            <a:r>
              <a:rPr lang="en-US" altLang="ko-KR" dirty="0">
                <a:solidFill>
                  <a:srgbClr val="404040"/>
                </a:solidFill>
              </a:rPr>
              <a:t>(F=295.06,p&lt;.001)</a:t>
            </a:r>
            <a:r>
              <a:rPr lang="ko-KR" altLang="en-US" dirty="0">
                <a:solidFill>
                  <a:srgbClr val="404040"/>
                </a:solidFill>
              </a:rPr>
              <a:t>는 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3</a:t>
            </a:r>
            <a:r>
              <a:rPr lang="ko-KR" altLang="en-US" dirty="0">
                <a:solidFill>
                  <a:srgbClr val="404040"/>
                </a:solidFill>
              </a:rPr>
              <a:t>번 </a:t>
            </a:r>
            <a:r>
              <a:rPr lang="ko-KR" altLang="en-US" dirty="0" smtClean="0">
                <a:solidFill>
                  <a:srgbClr val="404040"/>
                </a:solidFill>
              </a:rPr>
              <a:t>배우자 있음 </a:t>
            </a:r>
            <a:r>
              <a:rPr lang="en-US" altLang="ko-KR" dirty="0">
                <a:solidFill>
                  <a:srgbClr val="404040"/>
                </a:solidFill>
              </a:rPr>
              <a:t>(a</a:t>
            </a:r>
            <a:r>
              <a:rPr lang="en-US" altLang="ko-KR" dirty="0" smtClean="0">
                <a:solidFill>
                  <a:srgbClr val="404040"/>
                </a:solidFill>
              </a:rPr>
              <a:t>)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2</a:t>
            </a:r>
            <a:r>
              <a:rPr lang="ko-KR" altLang="en-US" dirty="0">
                <a:solidFill>
                  <a:srgbClr val="404040"/>
                </a:solidFill>
              </a:rPr>
              <a:t>번 </a:t>
            </a:r>
            <a:r>
              <a:rPr lang="ko-KR" altLang="en-US" dirty="0" smtClean="0">
                <a:solidFill>
                  <a:srgbClr val="404040"/>
                </a:solidFill>
              </a:rPr>
              <a:t>사별 </a:t>
            </a:r>
            <a:r>
              <a:rPr lang="en-US" altLang="ko-KR" dirty="0">
                <a:solidFill>
                  <a:srgbClr val="404040"/>
                </a:solidFill>
              </a:rPr>
              <a:t>(b)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4</a:t>
            </a:r>
            <a:r>
              <a:rPr lang="ko-KR" altLang="en-US" dirty="0">
                <a:solidFill>
                  <a:srgbClr val="404040"/>
                </a:solidFill>
              </a:rPr>
              <a:t>번 </a:t>
            </a:r>
            <a:r>
              <a:rPr lang="ko-KR" altLang="en-US" dirty="0" smtClean="0">
                <a:solidFill>
                  <a:srgbClr val="404040"/>
                </a:solidFill>
              </a:rPr>
              <a:t>이혼</a:t>
            </a:r>
            <a:r>
              <a:rPr lang="en-US" altLang="ko-KR" dirty="0" smtClean="0">
                <a:solidFill>
                  <a:srgbClr val="404040"/>
                </a:solidFill>
              </a:rPr>
              <a:t>(</a:t>
            </a:r>
            <a:r>
              <a:rPr lang="ko-KR" altLang="en-US" dirty="0" smtClean="0">
                <a:solidFill>
                  <a:srgbClr val="404040"/>
                </a:solidFill>
              </a:rPr>
              <a:t>별거</a:t>
            </a:r>
            <a:r>
              <a:rPr lang="en-US" altLang="ko-KR" dirty="0">
                <a:solidFill>
                  <a:srgbClr val="404040"/>
                </a:solidFill>
              </a:rPr>
              <a:t>) (c)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1</a:t>
            </a:r>
            <a:r>
              <a:rPr lang="ko-KR" altLang="en-US" dirty="0">
                <a:solidFill>
                  <a:srgbClr val="404040"/>
                </a:solidFill>
              </a:rPr>
              <a:t>번 </a:t>
            </a:r>
            <a:r>
              <a:rPr lang="ko-KR" altLang="en-US" dirty="0" smtClean="0">
                <a:solidFill>
                  <a:srgbClr val="404040"/>
                </a:solidFill>
              </a:rPr>
              <a:t>미혼 </a:t>
            </a:r>
            <a:r>
              <a:rPr lang="en-US" altLang="ko-KR" dirty="0">
                <a:solidFill>
                  <a:srgbClr val="404040"/>
                </a:solidFill>
              </a:rPr>
              <a:t>(d)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404040"/>
                </a:solidFill>
              </a:rPr>
              <a:t>간 </a:t>
            </a:r>
            <a:r>
              <a:rPr lang="ko-KR" altLang="en-US" dirty="0">
                <a:solidFill>
                  <a:srgbClr val="404040"/>
                </a:solidFill>
              </a:rPr>
              <a:t>차이가 있다</a:t>
            </a:r>
            <a:r>
              <a:rPr lang="en-US" altLang="ko-KR" dirty="0">
                <a:solidFill>
                  <a:srgbClr val="404040"/>
                </a:solidFill>
              </a:rPr>
              <a:t>. </a:t>
            </a:r>
            <a:r>
              <a:rPr lang="en-US" altLang="ko-KR" dirty="0" smtClean="0">
                <a:solidFill>
                  <a:srgbClr val="404040"/>
                </a:solidFill>
              </a:rPr>
              <a:t>(d&lt;c&lt;b&lt;a)</a:t>
            </a:r>
            <a:endParaRPr lang="ko-KR" altLang="en-US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29786" y="4289928"/>
            <a:ext cx="1566988" cy="79333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2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49" y="1207008"/>
            <a:ext cx="5638046" cy="5550408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2617175" y="279420"/>
            <a:ext cx="7408567" cy="771487"/>
            <a:chOff x="2540976" y="279420"/>
            <a:chExt cx="6967064" cy="771487"/>
          </a:xfrm>
        </p:grpSpPr>
        <p:sp>
          <p:nvSpPr>
            <p:cNvPr id="18" name="직사각형 17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  </a:t>
              </a: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3-4) 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월평균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가구소득에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따른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주요변인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540976" y="279420"/>
              <a:ext cx="751720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>
            <a:off x="6743584" y="2286000"/>
            <a:ext cx="563303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6"/>
          <p:cNvSpPr>
            <a:spLocks/>
          </p:cNvSpPr>
          <p:nvPr/>
        </p:nvSpPr>
        <p:spPr bwMode="auto">
          <a:xfrm>
            <a:off x="7341672" y="1310877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7501576" y="1384913"/>
            <a:ext cx="3600000" cy="4061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월평균 가구소득 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f42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100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만원 미만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100~200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만원 미만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200~300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만원 미만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300~400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만원 미만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400~500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만원 미만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500~600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만원 미만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600~700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만원 미만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700~800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만원 미만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800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만원 이상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7466791" y="1381293"/>
            <a:ext cx="2249857" cy="355481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002060"/>
                </a:solidFill>
              </a:rPr>
              <a:t>월평균 가구소득 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f42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002060"/>
                </a:solidFill>
              </a:rPr>
              <a:t>0~200</a:t>
            </a:r>
            <a:r>
              <a:rPr lang="ko-KR" altLang="en-US" sz="1400" dirty="0" smtClean="0">
                <a:solidFill>
                  <a:srgbClr val="002060"/>
                </a:solidFill>
              </a:rPr>
              <a:t>만원 미만</a:t>
            </a:r>
            <a:endParaRPr lang="en-US" altLang="ko-KR" sz="1400" dirty="0" smtClean="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002060"/>
                </a:solidFill>
              </a:rPr>
              <a:t>200~400</a:t>
            </a:r>
            <a:r>
              <a:rPr lang="ko-KR" altLang="en-US" sz="1400" dirty="0" smtClean="0">
                <a:solidFill>
                  <a:srgbClr val="002060"/>
                </a:solidFill>
              </a:rPr>
              <a:t>만원 미만</a:t>
            </a:r>
            <a:endParaRPr lang="en-US" altLang="ko-KR" sz="1400" dirty="0" smtClean="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002060"/>
                </a:solidFill>
              </a:rPr>
              <a:t>400~600</a:t>
            </a:r>
            <a:r>
              <a:rPr lang="ko-KR" altLang="en-US" sz="1400" dirty="0" smtClean="0">
                <a:solidFill>
                  <a:srgbClr val="002060"/>
                </a:solidFill>
              </a:rPr>
              <a:t>만원 미만</a:t>
            </a:r>
            <a:endParaRPr lang="en-US" altLang="ko-KR" sz="1400" dirty="0" smtClean="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002060"/>
                </a:solidFill>
              </a:rPr>
              <a:t>600~800</a:t>
            </a:r>
            <a:r>
              <a:rPr lang="ko-KR" altLang="en-US" sz="1400" dirty="0" smtClean="0">
                <a:solidFill>
                  <a:srgbClr val="002060"/>
                </a:solidFill>
              </a:rPr>
              <a:t>만원 미만</a:t>
            </a:r>
            <a:endParaRPr lang="en-US" altLang="ko-KR" sz="1400" dirty="0" smtClean="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002060"/>
                </a:solidFill>
              </a:rPr>
              <a:t>800</a:t>
            </a:r>
            <a:r>
              <a:rPr lang="ko-KR" altLang="en-US" sz="1400" dirty="0" smtClean="0">
                <a:solidFill>
                  <a:srgbClr val="002060"/>
                </a:solidFill>
              </a:rPr>
              <a:t>만원 이상</a:t>
            </a:r>
            <a:endParaRPr lang="en-US" altLang="ko-KR" sz="1400" dirty="0" smtClean="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15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550675" y="279420"/>
            <a:ext cx="6875958" cy="771487"/>
            <a:chOff x="2540976" y="279420"/>
            <a:chExt cx="6950603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6950603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  </a:t>
              </a:r>
              <a:r>
                <a:rPr lang="en-US" altLang="ko-KR" sz="2400" b="1" i="1" kern="0" dirty="0" smtClean="0">
                  <a:solidFill>
                    <a:srgbClr val="14B9B7"/>
                  </a:solidFill>
                </a:rPr>
                <a:t>3-4) </a:t>
              </a: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월평균 </a:t>
              </a:r>
              <a:r>
                <a:rPr lang="ko-KR" altLang="en-US" sz="2400" b="1" i="1" kern="0" dirty="0" err="1" smtClean="0">
                  <a:solidFill>
                    <a:srgbClr val="14B9B7"/>
                  </a:solidFill>
                </a:rPr>
                <a:t>가구소득에</a:t>
              </a: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따른 삶의 만족도</a:t>
              </a:r>
              <a:endPara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699938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5" y="1158687"/>
            <a:ext cx="4249718" cy="55150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7" b="652"/>
          <a:stretch/>
        </p:blipFill>
        <p:spPr>
          <a:xfrm>
            <a:off x="3399891" y="1553179"/>
            <a:ext cx="5274210" cy="469522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928101" y="1553179"/>
            <a:ext cx="3600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404040"/>
                </a:solidFill>
              </a:rPr>
              <a:t>ANOVA </a:t>
            </a:r>
            <a:r>
              <a:rPr lang="ko-KR" altLang="en-US" dirty="0" smtClean="0">
                <a:solidFill>
                  <a:srgbClr val="404040"/>
                </a:solidFill>
              </a:rPr>
              <a:t>및 사후검정결과</a:t>
            </a:r>
            <a:r>
              <a:rPr lang="en-US" altLang="ko-KR" dirty="0">
                <a:solidFill>
                  <a:srgbClr val="404040"/>
                </a:solidFill>
              </a:rPr>
              <a:t>, 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 fontAlgn="base"/>
            <a:r>
              <a:rPr lang="ko-KR" altLang="en-US" dirty="0">
                <a:solidFill>
                  <a:srgbClr val="404040"/>
                </a:solidFill>
              </a:rPr>
              <a:t>삶의 </a:t>
            </a:r>
            <a:r>
              <a:rPr lang="ko-KR" altLang="en-US" dirty="0" smtClean="0">
                <a:solidFill>
                  <a:srgbClr val="404040"/>
                </a:solidFill>
              </a:rPr>
              <a:t>만족도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 fontAlgn="base"/>
            <a:r>
              <a:rPr lang="en-US" altLang="ko-KR" dirty="0" smtClean="0">
                <a:solidFill>
                  <a:srgbClr val="404040"/>
                </a:solidFill>
              </a:rPr>
              <a:t>(</a:t>
            </a:r>
            <a:r>
              <a:rPr lang="en-US" altLang="ko-KR" dirty="0">
                <a:solidFill>
                  <a:srgbClr val="404040"/>
                </a:solidFill>
              </a:rPr>
              <a:t>F=443.99,p&lt;.001)</a:t>
            </a:r>
            <a:r>
              <a:rPr lang="ko-KR" altLang="en-US" dirty="0">
                <a:solidFill>
                  <a:srgbClr val="404040"/>
                </a:solidFill>
              </a:rPr>
              <a:t>는 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800</a:t>
            </a:r>
            <a:r>
              <a:rPr lang="ko-KR" altLang="en-US" dirty="0" smtClean="0">
                <a:solidFill>
                  <a:srgbClr val="404040"/>
                </a:solidFill>
              </a:rPr>
              <a:t>만원 이상</a:t>
            </a:r>
            <a:r>
              <a:rPr lang="en-US" altLang="ko-KR" dirty="0" smtClean="0">
                <a:solidFill>
                  <a:srgbClr val="404040"/>
                </a:solidFill>
              </a:rPr>
              <a:t>(a)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600~800</a:t>
            </a:r>
            <a:r>
              <a:rPr lang="ko-KR" altLang="en-US" dirty="0" smtClean="0">
                <a:solidFill>
                  <a:srgbClr val="404040"/>
                </a:solidFill>
              </a:rPr>
              <a:t>만원 미만</a:t>
            </a:r>
            <a:r>
              <a:rPr lang="en-US" altLang="ko-KR" dirty="0" smtClean="0">
                <a:solidFill>
                  <a:srgbClr val="404040"/>
                </a:solidFill>
              </a:rPr>
              <a:t>(b)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400~600</a:t>
            </a:r>
            <a:r>
              <a:rPr lang="ko-KR" altLang="en-US" dirty="0" smtClean="0">
                <a:solidFill>
                  <a:srgbClr val="404040"/>
                </a:solidFill>
              </a:rPr>
              <a:t>만원 미만</a:t>
            </a:r>
            <a:r>
              <a:rPr lang="en-US" altLang="ko-KR" dirty="0" smtClean="0">
                <a:solidFill>
                  <a:srgbClr val="404040"/>
                </a:solidFill>
              </a:rPr>
              <a:t>(c)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200~400</a:t>
            </a:r>
            <a:r>
              <a:rPr lang="ko-KR" altLang="en-US" dirty="0" smtClean="0">
                <a:solidFill>
                  <a:srgbClr val="404040"/>
                </a:solidFill>
              </a:rPr>
              <a:t>만원 미만</a:t>
            </a:r>
            <a:r>
              <a:rPr lang="en-US" altLang="ko-KR" dirty="0" smtClean="0">
                <a:solidFill>
                  <a:srgbClr val="404040"/>
                </a:solidFill>
              </a:rPr>
              <a:t>(d)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0~200</a:t>
            </a:r>
            <a:r>
              <a:rPr lang="ko-KR" altLang="en-US" dirty="0" smtClean="0">
                <a:solidFill>
                  <a:srgbClr val="404040"/>
                </a:solidFill>
              </a:rPr>
              <a:t>만원 미만</a:t>
            </a:r>
            <a:r>
              <a:rPr lang="en-US" altLang="ko-KR" dirty="0" smtClean="0">
                <a:solidFill>
                  <a:srgbClr val="404040"/>
                </a:solidFill>
              </a:rPr>
              <a:t>(e)</a:t>
            </a:r>
          </a:p>
          <a:p>
            <a:pPr fontAlgn="base"/>
            <a:r>
              <a:rPr lang="ko-KR" altLang="en-US" dirty="0" smtClean="0">
                <a:solidFill>
                  <a:srgbClr val="404040"/>
                </a:solidFill>
              </a:rPr>
              <a:t>각 </a:t>
            </a:r>
            <a:r>
              <a:rPr lang="ko-KR" altLang="en-US" dirty="0">
                <a:solidFill>
                  <a:srgbClr val="404040"/>
                </a:solidFill>
              </a:rPr>
              <a:t>그룹 간 차이가 있음</a:t>
            </a:r>
            <a:r>
              <a:rPr lang="en-US" altLang="ko-KR" dirty="0">
                <a:solidFill>
                  <a:srgbClr val="404040"/>
                </a:solidFill>
              </a:rPr>
              <a:t>(e&lt;d&lt;c&lt;b&lt;a)</a:t>
            </a:r>
            <a:endParaRPr lang="ko-KR" altLang="en-US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8768197" y="1432449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99890" y="5311496"/>
            <a:ext cx="2246765" cy="93690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67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7633248" cy="771487"/>
            <a:chOff x="2540976" y="279420"/>
            <a:chExt cx="8639298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8639298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    </a:t>
              </a:r>
              <a:r>
                <a:rPr lang="en-US" altLang="ko-KR" sz="2400" b="1" i="1" kern="0" dirty="0" smtClean="0">
                  <a:solidFill>
                    <a:srgbClr val="14B9B7"/>
                  </a:solidFill>
                </a:rPr>
                <a:t>3-4) </a:t>
              </a: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월평균 </a:t>
              </a:r>
              <a:r>
                <a:rPr lang="ko-KR" altLang="en-US" sz="2400" b="1" i="1" kern="0" dirty="0" err="1" smtClean="0">
                  <a:solidFill>
                    <a:srgbClr val="14B9B7"/>
                  </a:solidFill>
                </a:rPr>
                <a:t>가구소득에</a:t>
              </a: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따른 근로여건 만족도</a:t>
              </a:r>
              <a:endPara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" y="1225296"/>
            <a:ext cx="4675511" cy="55138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107" y="1714500"/>
            <a:ext cx="5220016" cy="45354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821026" y="1540111"/>
            <a:ext cx="3600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404040"/>
                </a:solidFill>
              </a:rPr>
              <a:t>ANOVA </a:t>
            </a:r>
            <a:r>
              <a:rPr lang="ko-KR" altLang="en-US" dirty="0" smtClean="0">
                <a:solidFill>
                  <a:srgbClr val="404040"/>
                </a:solidFill>
              </a:rPr>
              <a:t>및 사후검정결과</a:t>
            </a:r>
            <a:r>
              <a:rPr lang="en-US" altLang="ko-KR" dirty="0">
                <a:solidFill>
                  <a:srgbClr val="404040"/>
                </a:solidFill>
              </a:rPr>
              <a:t>, 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 fontAlgn="base"/>
            <a:r>
              <a:rPr lang="ko-KR" altLang="en-US" dirty="0">
                <a:solidFill>
                  <a:srgbClr val="404040"/>
                </a:solidFill>
              </a:rPr>
              <a:t>근로여건 </a:t>
            </a:r>
            <a:r>
              <a:rPr lang="ko-KR" altLang="en-US" dirty="0" smtClean="0">
                <a:solidFill>
                  <a:srgbClr val="404040"/>
                </a:solidFill>
              </a:rPr>
              <a:t>만족</a:t>
            </a:r>
            <a:r>
              <a:rPr lang="ko-KR" altLang="en-US" dirty="0">
                <a:solidFill>
                  <a:srgbClr val="404040"/>
                </a:solidFill>
              </a:rPr>
              <a:t>도</a:t>
            </a:r>
            <a:r>
              <a:rPr lang="en-US" altLang="ko-KR" dirty="0" smtClean="0">
                <a:solidFill>
                  <a:srgbClr val="404040"/>
                </a:solidFill>
              </a:rPr>
              <a:t>(F=234.16,p</a:t>
            </a:r>
            <a:r>
              <a:rPr lang="en-US" altLang="ko-KR" dirty="0">
                <a:solidFill>
                  <a:srgbClr val="404040"/>
                </a:solidFill>
              </a:rPr>
              <a:t>&lt;.001)</a:t>
            </a:r>
            <a:r>
              <a:rPr lang="ko-KR" altLang="en-US" dirty="0" smtClean="0">
                <a:solidFill>
                  <a:srgbClr val="404040"/>
                </a:solidFill>
              </a:rPr>
              <a:t>는</a:t>
            </a:r>
            <a:endParaRPr lang="ko-KR" altLang="en-US" dirty="0">
              <a:solidFill>
                <a:srgbClr val="40404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800</a:t>
            </a:r>
            <a:r>
              <a:rPr lang="ko-KR" altLang="en-US" dirty="0" smtClean="0">
                <a:solidFill>
                  <a:srgbClr val="404040"/>
                </a:solidFill>
              </a:rPr>
              <a:t>만원 이상</a:t>
            </a:r>
            <a:r>
              <a:rPr lang="en-US" altLang="ko-KR" dirty="0" smtClean="0">
                <a:solidFill>
                  <a:srgbClr val="404040"/>
                </a:solidFill>
              </a:rPr>
              <a:t>(a)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600~800</a:t>
            </a:r>
            <a:r>
              <a:rPr lang="ko-KR" altLang="en-US" dirty="0" smtClean="0">
                <a:solidFill>
                  <a:srgbClr val="404040"/>
                </a:solidFill>
              </a:rPr>
              <a:t>만원 미만</a:t>
            </a:r>
            <a:r>
              <a:rPr lang="en-US" altLang="ko-KR" dirty="0" smtClean="0">
                <a:solidFill>
                  <a:srgbClr val="404040"/>
                </a:solidFill>
              </a:rPr>
              <a:t>(b)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400~600</a:t>
            </a:r>
            <a:r>
              <a:rPr lang="ko-KR" altLang="en-US" dirty="0" smtClean="0">
                <a:solidFill>
                  <a:srgbClr val="404040"/>
                </a:solidFill>
              </a:rPr>
              <a:t>만원 미만</a:t>
            </a:r>
            <a:r>
              <a:rPr lang="en-US" altLang="ko-KR" dirty="0" smtClean="0">
                <a:solidFill>
                  <a:srgbClr val="404040"/>
                </a:solidFill>
              </a:rPr>
              <a:t>(c)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200~400</a:t>
            </a:r>
            <a:r>
              <a:rPr lang="ko-KR" altLang="en-US" dirty="0" smtClean="0">
                <a:solidFill>
                  <a:srgbClr val="404040"/>
                </a:solidFill>
              </a:rPr>
              <a:t>만원 미만</a:t>
            </a:r>
            <a:r>
              <a:rPr lang="en-US" altLang="ko-KR" dirty="0" smtClean="0">
                <a:solidFill>
                  <a:srgbClr val="404040"/>
                </a:solidFill>
              </a:rPr>
              <a:t>(d)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0~200</a:t>
            </a:r>
            <a:r>
              <a:rPr lang="ko-KR" altLang="en-US" dirty="0" smtClean="0">
                <a:solidFill>
                  <a:srgbClr val="404040"/>
                </a:solidFill>
              </a:rPr>
              <a:t>만원 미만</a:t>
            </a:r>
            <a:r>
              <a:rPr lang="en-US" altLang="ko-KR" dirty="0" smtClean="0">
                <a:solidFill>
                  <a:srgbClr val="404040"/>
                </a:solidFill>
              </a:rPr>
              <a:t>(e)</a:t>
            </a:r>
          </a:p>
          <a:p>
            <a:pPr fontAlgn="base"/>
            <a:r>
              <a:rPr lang="ko-KR" altLang="en-US" dirty="0" smtClean="0">
                <a:solidFill>
                  <a:srgbClr val="404040"/>
                </a:solidFill>
              </a:rPr>
              <a:t>각 그룹 간 차이가 있음</a:t>
            </a:r>
            <a:r>
              <a:rPr lang="en-US" altLang="ko-KR" dirty="0" smtClean="0">
                <a:solidFill>
                  <a:srgbClr val="404040"/>
                </a:solidFill>
              </a:rPr>
              <a:t>(e&lt;d&lt;c&lt;b&lt;a)</a:t>
            </a:r>
            <a:endParaRPr lang="ko-KR" altLang="en-US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8661123" y="1398341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99890" y="5311496"/>
            <a:ext cx="2246765" cy="93690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42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7669824" cy="771487"/>
            <a:chOff x="2540976" y="279420"/>
            <a:chExt cx="766982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766982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     </a:t>
              </a:r>
              <a:r>
                <a:rPr lang="en-US" altLang="ko-KR" sz="2400" b="1" i="1" kern="0" dirty="0" smtClean="0">
                  <a:solidFill>
                    <a:srgbClr val="14B9B7"/>
                  </a:solidFill>
                </a:rPr>
                <a:t>3-4)</a:t>
              </a: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월평균 </a:t>
              </a:r>
              <a:r>
                <a:rPr lang="ko-KR" altLang="en-US" sz="2400" b="1" i="1" kern="0" dirty="0" err="1" smtClean="0">
                  <a:solidFill>
                    <a:srgbClr val="14B9B7"/>
                  </a:solidFill>
                </a:rPr>
                <a:t>가구소득에</a:t>
              </a: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따른 부산시 </a:t>
              </a:r>
              <a:r>
                <a:rPr lang="ko-KR" altLang="en-US" sz="2400" b="1" i="1" kern="0" dirty="0" err="1" smtClean="0">
                  <a:solidFill>
                    <a:srgbClr val="14B9B7"/>
                  </a:solidFill>
                </a:rPr>
                <a:t>정주의사</a:t>
              </a:r>
              <a:endPara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3" y="1133856"/>
            <a:ext cx="4546180" cy="55778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2"/>
          <a:stretch/>
        </p:blipFill>
        <p:spPr>
          <a:xfrm>
            <a:off x="3594243" y="1554742"/>
            <a:ext cx="5270357" cy="47360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9024504" y="1592523"/>
            <a:ext cx="360000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404040"/>
                </a:solidFill>
              </a:rPr>
              <a:t>ANOVA </a:t>
            </a:r>
            <a:r>
              <a:rPr lang="ko-KR" altLang="en-US" dirty="0" smtClean="0">
                <a:solidFill>
                  <a:srgbClr val="404040"/>
                </a:solidFill>
              </a:rPr>
              <a:t>및 사후검정결과</a:t>
            </a:r>
            <a:r>
              <a:rPr lang="en-US" altLang="ko-KR" dirty="0">
                <a:solidFill>
                  <a:srgbClr val="404040"/>
                </a:solidFill>
              </a:rPr>
              <a:t>, 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 fontAlgn="base"/>
            <a:r>
              <a:rPr lang="ko-KR" altLang="en-US" dirty="0">
                <a:solidFill>
                  <a:srgbClr val="404040"/>
                </a:solidFill>
              </a:rPr>
              <a:t>부산시 </a:t>
            </a:r>
            <a:r>
              <a:rPr lang="ko-KR" altLang="en-US" dirty="0" err="1" smtClean="0">
                <a:solidFill>
                  <a:srgbClr val="404040"/>
                </a:solidFill>
              </a:rPr>
              <a:t>정주의사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 fontAlgn="base"/>
            <a:r>
              <a:rPr lang="en-US" altLang="ko-KR" dirty="0" smtClean="0">
                <a:solidFill>
                  <a:srgbClr val="404040"/>
                </a:solidFill>
              </a:rPr>
              <a:t>(</a:t>
            </a:r>
            <a:r>
              <a:rPr lang="en-US" altLang="ko-KR" dirty="0">
                <a:solidFill>
                  <a:srgbClr val="404040"/>
                </a:solidFill>
              </a:rPr>
              <a:t>F=78.81,p&lt;.001)</a:t>
            </a:r>
            <a:r>
              <a:rPr lang="ko-KR" altLang="en-US" dirty="0" smtClean="0">
                <a:solidFill>
                  <a:srgbClr val="404040"/>
                </a:solidFill>
              </a:rPr>
              <a:t>는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0~200</a:t>
            </a:r>
            <a:r>
              <a:rPr lang="ko-KR" altLang="en-US" dirty="0" smtClean="0">
                <a:solidFill>
                  <a:srgbClr val="404040"/>
                </a:solidFill>
              </a:rPr>
              <a:t>만원 미만</a:t>
            </a:r>
            <a:r>
              <a:rPr lang="en-US" altLang="ko-KR" dirty="0" smtClean="0">
                <a:solidFill>
                  <a:srgbClr val="404040"/>
                </a:solidFill>
              </a:rPr>
              <a:t>, </a:t>
            </a:r>
          </a:p>
          <a:p>
            <a:pPr fontAlgn="base"/>
            <a:r>
              <a:rPr lang="en-US" altLang="ko-KR" dirty="0">
                <a:solidFill>
                  <a:srgbClr val="404040"/>
                </a:solidFill>
              </a:rPr>
              <a:t> </a:t>
            </a:r>
            <a:r>
              <a:rPr lang="en-US" altLang="ko-KR" dirty="0" smtClean="0">
                <a:solidFill>
                  <a:srgbClr val="404040"/>
                </a:solidFill>
              </a:rPr>
              <a:t>   800</a:t>
            </a:r>
            <a:r>
              <a:rPr lang="ko-KR" altLang="en-US" dirty="0">
                <a:solidFill>
                  <a:srgbClr val="404040"/>
                </a:solidFill>
              </a:rPr>
              <a:t>만원 이상</a:t>
            </a:r>
            <a:r>
              <a:rPr lang="en-US" altLang="ko-KR" dirty="0" smtClean="0">
                <a:solidFill>
                  <a:srgbClr val="404040"/>
                </a:solidFill>
              </a:rPr>
              <a:t>(a)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400~800</a:t>
            </a:r>
            <a:r>
              <a:rPr lang="ko-KR" altLang="en-US" dirty="0" smtClean="0">
                <a:solidFill>
                  <a:srgbClr val="404040"/>
                </a:solidFill>
              </a:rPr>
              <a:t>만원 미만</a:t>
            </a:r>
            <a:r>
              <a:rPr lang="en-US" altLang="ko-KR" dirty="0" smtClean="0">
                <a:solidFill>
                  <a:srgbClr val="404040"/>
                </a:solidFill>
              </a:rPr>
              <a:t>(b)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200~400</a:t>
            </a:r>
            <a:r>
              <a:rPr lang="ko-KR" altLang="en-US" dirty="0" smtClean="0">
                <a:solidFill>
                  <a:srgbClr val="404040"/>
                </a:solidFill>
              </a:rPr>
              <a:t>만원 미만</a:t>
            </a:r>
            <a:r>
              <a:rPr lang="en-US" altLang="ko-KR" dirty="0" smtClean="0">
                <a:solidFill>
                  <a:srgbClr val="404040"/>
                </a:solidFill>
              </a:rPr>
              <a:t>(c)</a:t>
            </a:r>
          </a:p>
          <a:p>
            <a:pPr fontAlgn="base"/>
            <a:r>
              <a:rPr lang="ko-KR" altLang="en-US" dirty="0" smtClean="0">
                <a:solidFill>
                  <a:srgbClr val="404040"/>
                </a:solidFill>
              </a:rPr>
              <a:t>각 </a:t>
            </a:r>
            <a:r>
              <a:rPr lang="ko-KR" altLang="en-US" dirty="0">
                <a:solidFill>
                  <a:srgbClr val="404040"/>
                </a:solidFill>
              </a:rPr>
              <a:t>그룹 간 차이가 </a:t>
            </a:r>
            <a:r>
              <a:rPr lang="ko-KR" altLang="en-US" dirty="0" smtClean="0">
                <a:solidFill>
                  <a:srgbClr val="404040"/>
                </a:solidFill>
              </a:rPr>
              <a:t>있음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 fontAlgn="base"/>
            <a:r>
              <a:rPr lang="en-US" altLang="ko-KR" dirty="0" smtClean="0">
                <a:solidFill>
                  <a:srgbClr val="404040"/>
                </a:solidFill>
              </a:rPr>
              <a:t>(c&lt;b&lt;a</a:t>
            </a:r>
            <a:r>
              <a:rPr lang="en-US" altLang="ko-KR" dirty="0">
                <a:solidFill>
                  <a:srgbClr val="404040"/>
                </a:solidFill>
              </a:rPr>
              <a:t>)</a:t>
            </a:r>
            <a:endParaRPr lang="ko-KR" altLang="en-US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8864600" y="1471793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94243" y="5283215"/>
            <a:ext cx="2246765" cy="93690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51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22" y="3487556"/>
            <a:ext cx="6774915" cy="2050727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426949" y="311022"/>
            <a:ext cx="7806984" cy="771487"/>
            <a:chOff x="2540976" y="279420"/>
            <a:chExt cx="7806984" cy="771487"/>
          </a:xfrm>
        </p:grpSpPr>
        <p:sp>
          <p:nvSpPr>
            <p:cNvPr id="11" name="직사각형 10"/>
            <p:cNvSpPr/>
            <p:nvPr/>
          </p:nvSpPr>
          <p:spPr>
            <a:xfrm>
              <a:off x="2540976" y="279420"/>
              <a:ext cx="780698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  </a:t>
              </a: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1) 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분석 필요성 </a:t>
              </a:r>
              <a:r>
                <a:rPr lang="en-US" altLang="ko-KR" sz="2800" b="1" i="1" kern="0" dirty="0" smtClean="0">
                  <a:solidFill>
                    <a:srgbClr val="404040"/>
                  </a:solidFill>
                </a:rPr>
                <a:t>– </a:t>
              </a:r>
              <a:r>
                <a:rPr lang="ko-KR" altLang="en-US" sz="2800" b="1" i="1" kern="0" dirty="0" smtClean="0">
                  <a:solidFill>
                    <a:srgbClr val="404040"/>
                  </a:solidFill>
                </a:rPr>
                <a:t>수도권 </a:t>
              </a:r>
              <a:r>
                <a:rPr lang="ko-KR" altLang="en-US" sz="2800" b="1" i="1" kern="0" dirty="0" err="1" smtClean="0">
                  <a:solidFill>
                    <a:srgbClr val="404040"/>
                  </a:solidFill>
                </a:rPr>
                <a:t>인구역전</a:t>
              </a:r>
              <a:r>
                <a:rPr lang="ko-KR" altLang="en-US" sz="2800" b="1" i="1" kern="0" dirty="0" smtClean="0">
                  <a:solidFill>
                    <a:srgbClr val="404040"/>
                  </a:solidFill>
                </a:rPr>
                <a:t> 현상</a:t>
              </a:r>
              <a:endParaRPr lang="en-US" altLang="ko-KR" sz="2800" b="1" i="1" kern="0" dirty="0">
                <a:solidFill>
                  <a:srgbClr val="404040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01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468172" y="3247836"/>
            <a:ext cx="5304040" cy="1496184"/>
            <a:chOff x="6468172" y="3247836"/>
            <a:chExt cx="5304040" cy="1496184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8172" y="3247836"/>
              <a:ext cx="5304040" cy="1496184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10085832" y="3995928"/>
              <a:ext cx="1654781" cy="2286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468172" y="4224528"/>
              <a:ext cx="640388" cy="2286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368472" y="4992233"/>
            <a:ext cx="7235263" cy="1558212"/>
            <a:chOff x="4368472" y="4992233"/>
            <a:chExt cx="7235263" cy="155821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8472" y="4992233"/>
              <a:ext cx="7235263" cy="1558212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368472" y="6213536"/>
              <a:ext cx="1858592" cy="2286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400596" y="5786496"/>
              <a:ext cx="5203139" cy="288672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51180" y="1222515"/>
            <a:ext cx="5406657" cy="2255263"/>
            <a:chOff x="251180" y="1222515"/>
            <a:chExt cx="5406657" cy="225526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180" y="1222515"/>
              <a:ext cx="5406657" cy="2255263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1813280" y="2896399"/>
              <a:ext cx="1685263" cy="152758"/>
              <a:chOff x="1813280" y="2896399"/>
              <a:chExt cx="1685263" cy="152758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979420" y="2896399"/>
                <a:ext cx="519123" cy="15275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1813280" y="2905359"/>
                <a:ext cx="781396" cy="14379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5937004" y="1252727"/>
            <a:ext cx="5943576" cy="2064611"/>
            <a:chOff x="5937004" y="1252727"/>
            <a:chExt cx="5943576" cy="206461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7004" y="1252727"/>
              <a:ext cx="5943576" cy="2064611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8454044" y="2069869"/>
              <a:ext cx="349134" cy="15794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554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18" name="직사각형 17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</a:t>
              </a: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3-5)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직업선택요인에 따른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주요변인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540976" y="279420"/>
              <a:ext cx="874169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6743584" y="2275760"/>
            <a:ext cx="1141410" cy="1024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6"/>
          <p:cNvSpPr>
            <a:spLocks/>
          </p:cNvSpPr>
          <p:nvPr/>
        </p:nvSpPr>
        <p:spPr bwMode="auto">
          <a:xfrm>
            <a:off x="7884994" y="1482736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044898" y="1603466"/>
            <a:ext cx="425453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직업선택요인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w4_0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명예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〮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명성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고용안정성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임 금 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수입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적성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〮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흥미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보람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〮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자아성취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근무환경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출퇴근 편의성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복지제도등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발전성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〮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장래성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근로시간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기타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잘 모르겠다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8" y="1215500"/>
            <a:ext cx="6501384" cy="51841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84994" y="4944582"/>
            <a:ext cx="2857874" cy="1107996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</a:rPr>
              <a:t>‘9. </a:t>
            </a:r>
            <a:r>
              <a:rPr lang="ko-KR" altLang="en-US" sz="1600" b="1" dirty="0">
                <a:solidFill>
                  <a:srgbClr val="002060"/>
                </a:solidFill>
              </a:rPr>
              <a:t>기타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’ &amp; </a:t>
            </a:r>
            <a:r>
              <a:rPr lang="en-US" altLang="ko-KR" sz="1600" b="1" dirty="0">
                <a:solidFill>
                  <a:srgbClr val="002060"/>
                </a:solidFill>
              </a:rPr>
              <a:t>’10. </a:t>
            </a:r>
            <a:r>
              <a:rPr lang="ko-KR" altLang="en-US" sz="1600" b="1" dirty="0">
                <a:solidFill>
                  <a:srgbClr val="002060"/>
                </a:solidFill>
              </a:rPr>
              <a:t>잘 모르겠다</a:t>
            </a:r>
            <a:r>
              <a:rPr lang="en-US" altLang="ko-KR" sz="1600" b="1" dirty="0">
                <a:solidFill>
                  <a:srgbClr val="002060"/>
                </a:solidFill>
              </a:rPr>
              <a:t>’      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</a:rPr>
              <a:t>  -&gt; </a:t>
            </a:r>
            <a:r>
              <a:rPr lang="ko-KR" altLang="en-US" sz="1600" b="1" dirty="0" err="1">
                <a:solidFill>
                  <a:srgbClr val="002060"/>
                </a:solidFill>
              </a:rPr>
              <a:t>결측치</a:t>
            </a:r>
            <a:r>
              <a:rPr lang="ko-KR" altLang="en-US" sz="1600" b="1" dirty="0">
                <a:solidFill>
                  <a:srgbClr val="002060"/>
                </a:solidFill>
              </a:rPr>
              <a:t> 제거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19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586042" y="202726"/>
            <a:ext cx="6601506" cy="771487"/>
            <a:chOff x="2540976" y="279420"/>
            <a:chExt cx="8182847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8182847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     </a:t>
              </a:r>
              <a:r>
                <a:rPr lang="en-US" altLang="ko-KR" sz="2400" b="1" i="1" kern="0" dirty="0" smtClean="0">
                  <a:solidFill>
                    <a:srgbClr val="14B9B7"/>
                  </a:solidFill>
                </a:rPr>
                <a:t>3-5)</a:t>
              </a: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직업선택 요인에 따른 삶의 만족도</a:t>
              </a:r>
              <a:endPara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87"/>
          <a:stretch/>
        </p:blipFill>
        <p:spPr>
          <a:xfrm>
            <a:off x="137414" y="1053783"/>
            <a:ext cx="3359930" cy="55551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82" y="3500542"/>
            <a:ext cx="4823939" cy="32186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301" y="1039077"/>
            <a:ext cx="4364699" cy="43764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959298" y="4135316"/>
            <a:ext cx="283900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명예 </a:t>
            </a:r>
            <a:r>
              <a:rPr lang="ko-KR" altLang="en-US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〮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명성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고용안정성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임 금 </a:t>
            </a: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수입</a:t>
            </a: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적성</a:t>
            </a:r>
            <a:r>
              <a:rPr lang="ko-KR" altLang="en-US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〮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흥미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보람 </a:t>
            </a:r>
            <a:r>
              <a:rPr lang="ko-KR" altLang="en-US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〮 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자아성취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근무환경</a:t>
            </a: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출퇴근 편의성</a:t>
            </a: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5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복지제도등</a:t>
            </a: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발전성 </a:t>
            </a:r>
            <a:r>
              <a:rPr lang="ko-KR" altLang="en-US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〮 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장래성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근로시간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3497344" y="1053783"/>
            <a:ext cx="4626264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404040"/>
                </a:solidFill>
              </a:rPr>
              <a:t>ANOVA </a:t>
            </a:r>
            <a:r>
              <a:rPr lang="ko-KR" altLang="en-US" sz="1600" dirty="0" smtClean="0">
                <a:solidFill>
                  <a:srgbClr val="404040"/>
                </a:solidFill>
              </a:rPr>
              <a:t>및 사후검정결과</a:t>
            </a:r>
            <a:r>
              <a:rPr lang="en-US" altLang="ko-KR" sz="1600" dirty="0">
                <a:solidFill>
                  <a:srgbClr val="404040"/>
                </a:solidFill>
              </a:rPr>
              <a:t>,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fontAlgn="base"/>
            <a:r>
              <a:rPr lang="ko-KR" altLang="en-US" sz="1600" dirty="0">
                <a:solidFill>
                  <a:srgbClr val="404040"/>
                </a:solidFill>
              </a:rPr>
              <a:t>삶의 만족도</a:t>
            </a:r>
            <a:r>
              <a:rPr lang="en-US" altLang="ko-KR" sz="1600" dirty="0">
                <a:solidFill>
                  <a:srgbClr val="404040"/>
                </a:solidFill>
              </a:rPr>
              <a:t>(F=70.88,p&lt;.001)</a:t>
            </a:r>
            <a:r>
              <a:rPr lang="ko-KR" altLang="en-US" sz="1600" dirty="0">
                <a:solidFill>
                  <a:srgbClr val="404040"/>
                </a:solidFill>
              </a:rPr>
              <a:t>는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5</a:t>
            </a:r>
            <a:r>
              <a:rPr lang="ko-KR" altLang="en-US" sz="1600" dirty="0">
                <a:solidFill>
                  <a:srgbClr val="404040"/>
                </a:solidFill>
              </a:rPr>
              <a:t>번 </a:t>
            </a:r>
            <a:r>
              <a:rPr lang="ko-KR" altLang="en-US" sz="1600" dirty="0" smtClean="0">
                <a:solidFill>
                  <a:srgbClr val="404040"/>
                </a:solidFill>
              </a:rPr>
              <a:t>항목</a:t>
            </a:r>
            <a:r>
              <a:rPr lang="en-US" altLang="ko-KR" sz="1600" dirty="0" smtClean="0">
                <a:solidFill>
                  <a:srgbClr val="404040"/>
                </a:solidFill>
              </a:rPr>
              <a:t>(a)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4, 7</a:t>
            </a:r>
            <a:r>
              <a:rPr lang="ko-KR" altLang="en-US" sz="1600" dirty="0">
                <a:solidFill>
                  <a:srgbClr val="404040"/>
                </a:solidFill>
              </a:rPr>
              <a:t>번 </a:t>
            </a:r>
            <a:r>
              <a:rPr lang="ko-KR" altLang="en-US" sz="1600" dirty="0" smtClean="0">
                <a:solidFill>
                  <a:srgbClr val="404040"/>
                </a:solidFill>
              </a:rPr>
              <a:t>항목</a:t>
            </a:r>
            <a:r>
              <a:rPr lang="en-US" altLang="ko-KR" sz="1600" dirty="0" smtClean="0">
                <a:solidFill>
                  <a:srgbClr val="404040"/>
                </a:solidFill>
              </a:rPr>
              <a:t>(b)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1</a:t>
            </a:r>
            <a:r>
              <a:rPr lang="ko-KR" altLang="en-US" sz="1600" dirty="0">
                <a:solidFill>
                  <a:srgbClr val="404040"/>
                </a:solidFill>
              </a:rPr>
              <a:t>번 </a:t>
            </a:r>
            <a:r>
              <a:rPr lang="ko-KR" altLang="en-US" sz="1600" dirty="0" smtClean="0">
                <a:solidFill>
                  <a:srgbClr val="404040"/>
                </a:solidFill>
              </a:rPr>
              <a:t>항목</a:t>
            </a:r>
            <a:r>
              <a:rPr lang="en-US" altLang="ko-KR" sz="1600" dirty="0" smtClean="0">
                <a:solidFill>
                  <a:srgbClr val="404040"/>
                </a:solidFill>
              </a:rPr>
              <a:t>(c)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2, 6, 8</a:t>
            </a:r>
            <a:r>
              <a:rPr lang="ko-KR" altLang="en-US" sz="1600" dirty="0">
                <a:solidFill>
                  <a:srgbClr val="404040"/>
                </a:solidFill>
              </a:rPr>
              <a:t>번 </a:t>
            </a:r>
            <a:r>
              <a:rPr lang="ko-KR" altLang="en-US" sz="1600" dirty="0" smtClean="0">
                <a:solidFill>
                  <a:srgbClr val="404040"/>
                </a:solidFill>
              </a:rPr>
              <a:t>항목</a:t>
            </a:r>
            <a:r>
              <a:rPr lang="en-US" altLang="ko-KR" sz="1600" dirty="0" smtClean="0">
                <a:solidFill>
                  <a:srgbClr val="404040"/>
                </a:solidFill>
              </a:rPr>
              <a:t>(d)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3</a:t>
            </a:r>
            <a:r>
              <a:rPr lang="ko-KR" altLang="en-US" sz="1600" dirty="0">
                <a:solidFill>
                  <a:srgbClr val="404040"/>
                </a:solidFill>
              </a:rPr>
              <a:t>번 </a:t>
            </a:r>
            <a:r>
              <a:rPr lang="ko-KR" altLang="en-US" sz="1600" dirty="0" smtClean="0">
                <a:solidFill>
                  <a:srgbClr val="404040"/>
                </a:solidFill>
              </a:rPr>
              <a:t>항목</a:t>
            </a:r>
            <a:r>
              <a:rPr lang="en-US" altLang="ko-KR" sz="1600" dirty="0" smtClean="0">
                <a:solidFill>
                  <a:srgbClr val="404040"/>
                </a:solidFill>
              </a:rPr>
              <a:t>(e)</a:t>
            </a:r>
            <a:r>
              <a:rPr lang="ko-KR" altLang="en-US" sz="1600" dirty="0" smtClean="0">
                <a:solidFill>
                  <a:srgbClr val="404040"/>
                </a:solidFill>
              </a:rPr>
              <a:t> </a:t>
            </a:r>
            <a:r>
              <a:rPr lang="en-US" altLang="ko-KR" sz="1600" dirty="0">
                <a:solidFill>
                  <a:srgbClr val="404040"/>
                </a:solidFill>
              </a:rPr>
              <a:t> </a:t>
            </a:r>
            <a:r>
              <a:rPr lang="ko-KR" altLang="en-US" sz="1600" dirty="0" smtClean="0">
                <a:solidFill>
                  <a:srgbClr val="404040"/>
                </a:solidFill>
              </a:rPr>
              <a:t>간 </a:t>
            </a:r>
            <a:r>
              <a:rPr lang="ko-KR" altLang="en-US" sz="1600" dirty="0">
                <a:solidFill>
                  <a:srgbClr val="404040"/>
                </a:solidFill>
              </a:rPr>
              <a:t>차이가 있다</a:t>
            </a:r>
            <a:r>
              <a:rPr lang="en-US" altLang="ko-KR" sz="1600" dirty="0">
                <a:solidFill>
                  <a:srgbClr val="404040"/>
                </a:solidFill>
              </a:rPr>
              <a:t>. </a:t>
            </a:r>
            <a:r>
              <a:rPr lang="en-US" altLang="ko-KR" sz="1600" dirty="0" smtClean="0">
                <a:solidFill>
                  <a:srgbClr val="404040"/>
                </a:solidFill>
              </a:rPr>
              <a:t>(e&lt;d&lt;c&lt;b&lt;a) </a:t>
            </a:r>
            <a:endParaRPr lang="ko-KR" altLang="en-US" sz="16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5" name="Freeform 6"/>
          <p:cNvSpPr>
            <a:spLocks/>
          </p:cNvSpPr>
          <p:nvPr/>
        </p:nvSpPr>
        <p:spPr bwMode="auto">
          <a:xfrm>
            <a:off x="3337439" y="1049169"/>
            <a:ext cx="238205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36278" y="4226507"/>
            <a:ext cx="1285232" cy="115144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54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375653" y="250237"/>
            <a:ext cx="7168943" cy="771487"/>
            <a:chOff x="2540976" y="279420"/>
            <a:chExt cx="817723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817723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      </a:t>
              </a:r>
              <a:r>
                <a:rPr lang="en-US" altLang="ko-KR" sz="2400" b="1" i="1" kern="0" dirty="0" smtClean="0">
                  <a:solidFill>
                    <a:srgbClr val="14B9B7"/>
                  </a:solidFill>
                </a:rPr>
                <a:t>3-5) </a:t>
              </a: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직업선택 요인에 따른 근로여건 만족도</a:t>
              </a:r>
              <a:endPara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809476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28"/>
          <a:stretch/>
        </p:blipFill>
        <p:spPr>
          <a:xfrm>
            <a:off x="57741" y="1261871"/>
            <a:ext cx="3180760" cy="54125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85" y="4024920"/>
            <a:ext cx="4178904" cy="26495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189" y="1552373"/>
            <a:ext cx="4679970" cy="44647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3564245" y="1227955"/>
            <a:ext cx="3600000" cy="358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404040"/>
                </a:solidFill>
              </a:rPr>
              <a:t>ANOVA </a:t>
            </a:r>
            <a:r>
              <a:rPr lang="ko-KR" altLang="en-US" sz="1600" dirty="0" smtClean="0">
                <a:solidFill>
                  <a:srgbClr val="404040"/>
                </a:solidFill>
              </a:rPr>
              <a:t>및 사후검정결과</a:t>
            </a:r>
            <a:r>
              <a:rPr lang="en-US" altLang="ko-KR" sz="1600" dirty="0">
                <a:solidFill>
                  <a:srgbClr val="404040"/>
                </a:solidFill>
              </a:rPr>
              <a:t>,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fontAlgn="base"/>
            <a:r>
              <a:rPr lang="ko-KR" altLang="en-US" sz="1600" dirty="0">
                <a:solidFill>
                  <a:srgbClr val="404040"/>
                </a:solidFill>
              </a:rPr>
              <a:t>근로여건 </a:t>
            </a:r>
            <a:r>
              <a:rPr lang="ko-KR" altLang="en-US" sz="1600" dirty="0" smtClean="0">
                <a:solidFill>
                  <a:srgbClr val="404040"/>
                </a:solidFill>
              </a:rPr>
              <a:t>만족도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fontAlgn="base"/>
            <a:r>
              <a:rPr lang="en-US" altLang="ko-KR" sz="1600" dirty="0" smtClean="0">
                <a:solidFill>
                  <a:srgbClr val="404040"/>
                </a:solidFill>
              </a:rPr>
              <a:t>(</a:t>
            </a:r>
            <a:r>
              <a:rPr lang="en-US" altLang="ko-KR" sz="1600" dirty="0">
                <a:solidFill>
                  <a:srgbClr val="404040"/>
                </a:solidFill>
              </a:rPr>
              <a:t>F=59.78,p&lt;.001)</a:t>
            </a:r>
            <a:r>
              <a:rPr lang="ko-KR" altLang="en-US" sz="1600" dirty="0">
                <a:solidFill>
                  <a:srgbClr val="404040"/>
                </a:solidFill>
              </a:rPr>
              <a:t>는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5</a:t>
            </a:r>
            <a:r>
              <a:rPr lang="ko-KR" altLang="en-US" sz="1600" dirty="0">
                <a:solidFill>
                  <a:srgbClr val="404040"/>
                </a:solidFill>
              </a:rPr>
              <a:t>번 </a:t>
            </a:r>
            <a:r>
              <a:rPr lang="ko-KR" altLang="en-US" sz="1600" dirty="0" smtClean="0">
                <a:solidFill>
                  <a:srgbClr val="404040"/>
                </a:solidFill>
              </a:rPr>
              <a:t>항목</a:t>
            </a:r>
            <a:r>
              <a:rPr lang="en-US" altLang="ko-KR" sz="1600" dirty="0" smtClean="0">
                <a:solidFill>
                  <a:srgbClr val="404040"/>
                </a:solidFill>
              </a:rPr>
              <a:t>(a)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1, 4</a:t>
            </a:r>
            <a:r>
              <a:rPr lang="ko-KR" altLang="en-US" sz="1600" dirty="0">
                <a:solidFill>
                  <a:srgbClr val="404040"/>
                </a:solidFill>
              </a:rPr>
              <a:t>번 </a:t>
            </a:r>
            <a:r>
              <a:rPr lang="ko-KR" altLang="en-US" sz="1600" dirty="0" smtClean="0">
                <a:solidFill>
                  <a:srgbClr val="404040"/>
                </a:solidFill>
              </a:rPr>
              <a:t>항목</a:t>
            </a:r>
            <a:r>
              <a:rPr lang="en-US" altLang="ko-KR" sz="1600" dirty="0" smtClean="0">
                <a:solidFill>
                  <a:srgbClr val="404040"/>
                </a:solidFill>
              </a:rPr>
              <a:t>(b)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2, 7</a:t>
            </a:r>
            <a:r>
              <a:rPr lang="ko-KR" altLang="en-US" sz="1600" dirty="0" smtClean="0">
                <a:solidFill>
                  <a:srgbClr val="404040"/>
                </a:solidFill>
              </a:rPr>
              <a:t>번 항목</a:t>
            </a:r>
            <a:r>
              <a:rPr lang="en-US" altLang="ko-KR" sz="1600" dirty="0" smtClean="0">
                <a:solidFill>
                  <a:srgbClr val="404040"/>
                </a:solidFill>
              </a:rPr>
              <a:t>(c)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6</a:t>
            </a:r>
            <a:r>
              <a:rPr lang="ko-KR" altLang="en-US" sz="1600" dirty="0">
                <a:solidFill>
                  <a:srgbClr val="404040"/>
                </a:solidFill>
              </a:rPr>
              <a:t>번 </a:t>
            </a:r>
            <a:r>
              <a:rPr lang="ko-KR" altLang="en-US" sz="1600" dirty="0" smtClean="0">
                <a:solidFill>
                  <a:srgbClr val="404040"/>
                </a:solidFill>
              </a:rPr>
              <a:t>항목</a:t>
            </a:r>
            <a:r>
              <a:rPr lang="en-US" altLang="ko-KR" sz="1600" dirty="0" smtClean="0">
                <a:solidFill>
                  <a:srgbClr val="404040"/>
                </a:solidFill>
              </a:rPr>
              <a:t>(d)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3, 8</a:t>
            </a:r>
            <a:r>
              <a:rPr lang="ko-KR" altLang="en-US" sz="1600" dirty="0">
                <a:solidFill>
                  <a:srgbClr val="404040"/>
                </a:solidFill>
              </a:rPr>
              <a:t>번 </a:t>
            </a:r>
            <a:r>
              <a:rPr lang="ko-KR" altLang="en-US" sz="1600" dirty="0" smtClean="0">
                <a:solidFill>
                  <a:srgbClr val="404040"/>
                </a:solidFill>
              </a:rPr>
              <a:t>항목</a:t>
            </a:r>
            <a:r>
              <a:rPr lang="en-US" altLang="ko-KR" sz="1600" dirty="0" smtClean="0">
                <a:solidFill>
                  <a:srgbClr val="404040"/>
                </a:solidFill>
              </a:rPr>
              <a:t>(e)</a:t>
            </a:r>
            <a:r>
              <a:rPr lang="ko-KR" altLang="en-US" sz="1600" dirty="0" smtClean="0">
                <a:solidFill>
                  <a:srgbClr val="404040"/>
                </a:solidFill>
              </a:rPr>
              <a:t> 간 </a:t>
            </a:r>
            <a:r>
              <a:rPr lang="ko-KR" altLang="en-US" sz="1600" dirty="0">
                <a:solidFill>
                  <a:srgbClr val="404040"/>
                </a:solidFill>
              </a:rPr>
              <a:t>차이가 있다</a:t>
            </a:r>
            <a:r>
              <a:rPr lang="en-US" altLang="ko-KR" sz="1600" dirty="0">
                <a:solidFill>
                  <a:srgbClr val="404040"/>
                </a:solidFill>
              </a:rPr>
              <a:t>. </a:t>
            </a:r>
            <a:r>
              <a:rPr lang="en-US" altLang="ko-KR" sz="1600" dirty="0" smtClean="0">
                <a:solidFill>
                  <a:srgbClr val="404040"/>
                </a:solidFill>
              </a:rPr>
              <a:t>(e&lt;d&lt;c&lt;b&lt;a) </a:t>
            </a:r>
            <a:endParaRPr lang="ko-KR" altLang="en-US" sz="16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3450685" y="1098656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340357" y="4686737"/>
            <a:ext cx="283900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명예 </a:t>
            </a:r>
            <a:r>
              <a:rPr lang="ko-KR" altLang="en-US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〮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명성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고용안정성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임 금 </a:t>
            </a: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수입</a:t>
            </a: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적성</a:t>
            </a:r>
            <a:r>
              <a:rPr lang="ko-KR" altLang="en-US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〮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흥미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보람 </a:t>
            </a:r>
            <a:r>
              <a:rPr lang="ko-KR" altLang="en-US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〮 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자아성취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근무환경</a:t>
            </a: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출퇴근 편의성</a:t>
            </a: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5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복지제도등</a:t>
            </a: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발전성 </a:t>
            </a:r>
            <a:r>
              <a:rPr lang="ko-KR" altLang="en-US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〮 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장래성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근로시간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18125" y="4875748"/>
            <a:ext cx="1304085" cy="114142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80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259574" y="265206"/>
            <a:ext cx="7267611" cy="771487"/>
            <a:chOff x="2540976" y="279420"/>
            <a:chExt cx="9033628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9033628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     </a:t>
              </a:r>
              <a:r>
                <a:rPr lang="en-US" altLang="ko-KR" sz="2400" b="1" i="1" kern="0" dirty="0" smtClean="0">
                  <a:solidFill>
                    <a:srgbClr val="14B9B7"/>
                  </a:solidFill>
                </a:rPr>
                <a:t>3-5) </a:t>
              </a: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직업선택 요인에 따른 부산시 </a:t>
              </a:r>
              <a:r>
                <a:rPr lang="ko-KR" altLang="en-US" sz="2400" b="1" i="1" kern="0" dirty="0" err="1" smtClean="0">
                  <a:solidFill>
                    <a:srgbClr val="14B9B7"/>
                  </a:solidFill>
                </a:rPr>
                <a:t>정주의사</a:t>
              </a:r>
              <a:endPara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40"/>
          <a:stretch/>
        </p:blipFill>
        <p:spPr>
          <a:xfrm>
            <a:off x="52087" y="1280159"/>
            <a:ext cx="3542013" cy="54574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76" y="3602301"/>
            <a:ext cx="5348036" cy="3135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0"/>
          <a:stretch/>
        </p:blipFill>
        <p:spPr>
          <a:xfrm>
            <a:off x="7531686" y="1280159"/>
            <a:ext cx="4660314" cy="477996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3754004" y="1138293"/>
            <a:ext cx="3600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404040"/>
                </a:solidFill>
              </a:rPr>
              <a:t>ANOVA </a:t>
            </a:r>
            <a:r>
              <a:rPr lang="ko-KR" altLang="en-US" dirty="0" smtClean="0">
                <a:solidFill>
                  <a:srgbClr val="404040"/>
                </a:solidFill>
              </a:rPr>
              <a:t>및 사후검정결과</a:t>
            </a:r>
            <a:r>
              <a:rPr lang="en-US" altLang="ko-KR" dirty="0">
                <a:solidFill>
                  <a:srgbClr val="404040"/>
                </a:solidFill>
              </a:rPr>
              <a:t>, 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 fontAlgn="base"/>
            <a:r>
              <a:rPr lang="ko-KR" altLang="en-US" dirty="0">
                <a:solidFill>
                  <a:srgbClr val="404040"/>
                </a:solidFill>
              </a:rPr>
              <a:t>부산시 </a:t>
            </a:r>
            <a:r>
              <a:rPr lang="ko-KR" altLang="en-US" dirty="0" err="1">
                <a:solidFill>
                  <a:srgbClr val="404040"/>
                </a:solidFill>
              </a:rPr>
              <a:t>정주의사</a:t>
            </a:r>
            <a:r>
              <a:rPr lang="en-US" altLang="ko-KR" dirty="0">
                <a:solidFill>
                  <a:srgbClr val="404040"/>
                </a:solidFill>
              </a:rPr>
              <a:t>(F=4.01,p&lt;.01)</a:t>
            </a:r>
            <a:r>
              <a:rPr lang="ko-KR" altLang="en-US" dirty="0">
                <a:solidFill>
                  <a:srgbClr val="404040"/>
                </a:solidFill>
              </a:rPr>
              <a:t>는 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2, 8</a:t>
            </a:r>
            <a:r>
              <a:rPr lang="ko-KR" altLang="en-US" dirty="0">
                <a:solidFill>
                  <a:srgbClr val="404040"/>
                </a:solidFill>
              </a:rPr>
              <a:t>번 </a:t>
            </a:r>
            <a:r>
              <a:rPr lang="ko-KR" altLang="en-US" dirty="0" smtClean="0">
                <a:solidFill>
                  <a:srgbClr val="404040"/>
                </a:solidFill>
              </a:rPr>
              <a:t>항목</a:t>
            </a:r>
            <a:r>
              <a:rPr lang="en-US" altLang="ko-KR" dirty="0" smtClean="0">
                <a:solidFill>
                  <a:srgbClr val="404040"/>
                </a:solidFill>
              </a:rPr>
              <a:t>(a)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1, 3, 4, 5, 6, 7</a:t>
            </a:r>
            <a:r>
              <a:rPr lang="ko-KR" altLang="en-US" dirty="0" smtClean="0">
                <a:solidFill>
                  <a:srgbClr val="404040"/>
                </a:solidFill>
              </a:rPr>
              <a:t>번 항목</a:t>
            </a:r>
            <a:r>
              <a:rPr lang="en-US" altLang="ko-KR" dirty="0" smtClean="0">
                <a:solidFill>
                  <a:srgbClr val="404040"/>
                </a:solidFill>
              </a:rPr>
              <a:t>(b)</a:t>
            </a:r>
            <a:r>
              <a:rPr lang="ko-KR" altLang="en-US" dirty="0" smtClean="0">
                <a:solidFill>
                  <a:srgbClr val="404040"/>
                </a:solidFill>
              </a:rPr>
              <a:t> 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 fontAlgn="base"/>
            <a:r>
              <a:rPr lang="ko-KR" altLang="en-US" dirty="0" smtClean="0">
                <a:solidFill>
                  <a:srgbClr val="404040"/>
                </a:solidFill>
              </a:rPr>
              <a:t>간 </a:t>
            </a:r>
            <a:r>
              <a:rPr lang="ko-KR" altLang="en-US" dirty="0">
                <a:solidFill>
                  <a:srgbClr val="404040"/>
                </a:solidFill>
              </a:rPr>
              <a:t>차이가 있다</a:t>
            </a:r>
            <a:r>
              <a:rPr lang="en-US" altLang="ko-KR" dirty="0">
                <a:solidFill>
                  <a:srgbClr val="404040"/>
                </a:solidFill>
              </a:rPr>
              <a:t>. 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 fontAlgn="base"/>
            <a:r>
              <a:rPr lang="en-US" altLang="ko-KR" dirty="0">
                <a:solidFill>
                  <a:srgbClr val="404040"/>
                </a:solidFill>
              </a:rPr>
              <a:t>(</a:t>
            </a:r>
            <a:r>
              <a:rPr lang="en-US" altLang="ko-KR" dirty="0" smtClean="0">
                <a:solidFill>
                  <a:srgbClr val="404040"/>
                </a:solidFill>
              </a:rPr>
              <a:t>b&lt;a) </a:t>
            </a:r>
            <a:endParaRPr lang="ko-KR" altLang="en-US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3594100" y="1138293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823035" y="4661337"/>
            <a:ext cx="283900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명예 </a:t>
            </a:r>
            <a:r>
              <a:rPr lang="ko-KR" altLang="en-US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〮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명성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고용안정성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임 금 </a:t>
            </a: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수입</a:t>
            </a: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적성</a:t>
            </a:r>
            <a:r>
              <a:rPr lang="ko-KR" altLang="en-US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〮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흥미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보람 </a:t>
            </a:r>
            <a:r>
              <a:rPr lang="ko-KR" altLang="en-US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〮 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자아성취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근무환경</a:t>
            </a: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출퇴근 편의성</a:t>
            </a: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5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복지제도등</a:t>
            </a: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발전성 </a:t>
            </a:r>
            <a:r>
              <a:rPr lang="ko-KR" altLang="en-US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〮 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장래성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근로시간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90851" y="4848924"/>
            <a:ext cx="1304085" cy="114142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78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18" name="직사각형 17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</a:t>
              </a: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3-6) 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취업애로요인에 따른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주요변수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540976" y="279420"/>
              <a:ext cx="79658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6743584" y="2275760"/>
            <a:ext cx="1141410" cy="1024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6"/>
          <p:cNvSpPr>
            <a:spLocks/>
          </p:cNvSpPr>
          <p:nvPr/>
        </p:nvSpPr>
        <p:spPr bwMode="auto">
          <a:xfrm>
            <a:off x="8112846" y="1508136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272750" y="1628866"/>
            <a:ext cx="4254530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취업애로요인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w2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공개채용시험 기회 부족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취업정보 </a:t>
            </a:r>
            <a:r>
              <a:rPr lang="ko-KR" altLang="en-US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습득곤란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취업을 위한 기술교육 기회 부족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인력을 흡수할 산업기반 부족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지방대학 출신자의 불리한 대우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경제력 및 </a:t>
            </a:r>
            <a:r>
              <a:rPr lang="ko-KR" altLang="en-US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취업연줄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부족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경제사회 전반적인 불안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성차별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연령제한 같은 각종 차별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기타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4" y="1334400"/>
            <a:ext cx="6240120" cy="51304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72749" y="4981231"/>
            <a:ext cx="2021754" cy="1107996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002060"/>
                </a:solidFill>
              </a:rPr>
              <a:t>‘9. </a:t>
            </a:r>
            <a:r>
              <a:rPr lang="ko-KR" altLang="en-US" sz="1600" b="1" dirty="0">
                <a:solidFill>
                  <a:srgbClr val="002060"/>
                </a:solidFill>
              </a:rPr>
              <a:t>기타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’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</a:rPr>
              <a:t>  -&gt; </a:t>
            </a:r>
            <a:r>
              <a:rPr lang="ko-KR" altLang="en-US" sz="1600" b="1" dirty="0" err="1">
                <a:solidFill>
                  <a:srgbClr val="002060"/>
                </a:solidFill>
              </a:rPr>
              <a:t>결측치</a:t>
            </a:r>
            <a:r>
              <a:rPr lang="ko-KR" altLang="en-US" sz="1600" b="1" dirty="0">
                <a:solidFill>
                  <a:srgbClr val="002060"/>
                </a:solidFill>
              </a:rPr>
              <a:t> 제거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93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739102" y="279420"/>
            <a:ext cx="6396195" cy="771487"/>
          </a:xfrm>
          <a:prstGeom prst="rect">
            <a:avLst/>
          </a:prstGeom>
          <a:solidFill>
            <a:schemeClr val="bg1"/>
          </a:solidFill>
          <a:ln w="19050">
            <a:solidFill>
              <a:srgbClr val="14B9B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 smtClean="0">
                <a:solidFill>
                  <a:srgbClr val="14B9B7"/>
                </a:solidFill>
              </a:rPr>
              <a:t>       </a:t>
            </a:r>
            <a:r>
              <a:rPr lang="en-US" altLang="ko-KR" sz="2400" b="1" i="1" kern="0" dirty="0" smtClean="0">
                <a:solidFill>
                  <a:srgbClr val="14B9B7"/>
                </a:solidFill>
              </a:rPr>
              <a:t>3-6) </a:t>
            </a:r>
            <a:r>
              <a:rPr lang="ko-KR" altLang="en-US" sz="2400" b="1" i="1" kern="0" dirty="0" smtClean="0">
                <a:solidFill>
                  <a:srgbClr val="14B9B7"/>
                </a:solidFill>
              </a:rPr>
              <a:t>취업애로요인에 따른 삶의 만족도</a:t>
            </a:r>
            <a:endParaRPr lang="ko-KR" altLang="en-US" sz="24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" y="1326533"/>
            <a:ext cx="3457424" cy="5349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312" y="3519514"/>
            <a:ext cx="4291106" cy="31568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418" y="1188719"/>
            <a:ext cx="4125227" cy="427296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739102" y="279420"/>
            <a:ext cx="796584" cy="771487"/>
          </a:xfrm>
          <a:prstGeom prst="rect">
            <a:avLst/>
          </a:prstGeom>
          <a:solidFill>
            <a:srgbClr val="14B9B7"/>
          </a:solidFill>
          <a:ln>
            <a:solidFill>
              <a:srgbClr val="14B9B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 smtClean="0">
                <a:solidFill>
                  <a:prstClr val="white"/>
                </a:solidFill>
              </a:rPr>
              <a:t>02</a:t>
            </a:r>
            <a:endParaRPr lang="ko-KR" altLang="en-US" sz="2800" b="1" kern="0" dirty="0">
              <a:solidFill>
                <a:prstClr val="white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3778457" y="1184763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3886840" y="1282679"/>
            <a:ext cx="4626264" cy="2846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404040"/>
                </a:solidFill>
              </a:rPr>
              <a:t>ANOVA </a:t>
            </a:r>
            <a:r>
              <a:rPr lang="ko-KR" altLang="en-US" sz="1600" dirty="0" smtClean="0">
                <a:solidFill>
                  <a:srgbClr val="404040"/>
                </a:solidFill>
              </a:rPr>
              <a:t>및 사후검정결과</a:t>
            </a:r>
            <a:r>
              <a:rPr lang="en-US" altLang="ko-KR" sz="1600" dirty="0">
                <a:solidFill>
                  <a:srgbClr val="404040"/>
                </a:solidFill>
              </a:rPr>
              <a:t>,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fontAlgn="base"/>
            <a:r>
              <a:rPr lang="ko-KR" altLang="en-US" sz="1600" dirty="0">
                <a:solidFill>
                  <a:srgbClr val="404040"/>
                </a:solidFill>
              </a:rPr>
              <a:t>삶의 만족도</a:t>
            </a:r>
            <a:r>
              <a:rPr lang="en-US" altLang="ko-KR" sz="1600" dirty="0">
                <a:solidFill>
                  <a:srgbClr val="404040"/>
                </a:solidFill>
              </a:rPr>
              <a:t>(</a:t>
            </a:r>
            <a:r>
              <a:rPr lang="en-US" altLang="ko-KR" sz="1600" dirty="0" smtClean="0">
                <a:solidFill>
                  <a:srgbClr val="404040"/>
                </a:solidFill>
              </a:rPr>
              <a:t>F=53.71,p</a:t>
            </a:r>
            <a:r>
              <a:rPr lang="en-US" altLang="ko-KR" sz="1600" dirty="0">
                <a:solidFill>
                  <a:srgbClr val="404040"/>
                </a:solidFill>
              </a:rPr>
              <a:t>&lt;.001)</a:t>
            </a:r>
            <a:r>
              <a:rPr lang="ko-KR" altLang="en-US" sz="1600" dirty="0">
                <a:solidFill>
                  <a:srgbClr val="404040"/>
                </a:solidFill>
              </a:rPr>
              <a:t>는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404040"/>
                </a:solidFill>
              </a:rPr>
              <a:t>1</a:t>
            </a:r>
            <a:r>
              <a:rPr lang="en-US" altLang="ko-KR" sz="1600" dirty="0" smtClean="0">
                <a:solidFill>
                  <a:srgbClr val="404040"/>
                </a:solidFill>
              </a:rPr>
              <a:t>, 4, 5</a:t>
            </a:r>
            <a:r>
              <a:rPr lang="ko-KR" altLang="ko-KR" sz="1600" dirty="0">
                <a:solidFill>
                  <a:srgbClr val="404040"/>
                </a:solidFill>
              </a:rPr>
              <a:t>번 항목</a:t>
            </a:r>
            <a:r>
              <a:rPr lang="en-US" altLang="ko-KR" sz="1600" dirty="0">
                <a:solidFill>
                  <a:srgbClr val="404040"/>
                </a:solidFill>
              </a:rPr>
              <a:t> </a:t>
            </a:r>
            <a:r>
              <a:rPr lang="en-US" altLang="ko-KR" sz="1600" dirty="0" smtClean="0">
                <a:solidFill>
                  <a:srgbClr val="404040"/>
                </a:solidFill>
              </a:rPr>
              <a:t>(a)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2, 3, 7</a:t>
            </a:r>
            <a:r>
              <a:rPr lang="ko-KR" altLang="en-US" sz="1600" dirty="0" smtClean="0">
                <a:solidFill>
                  <a:srgbClr val="404040"/>
                </a:solidFill>
              </a:rPr>
              <a:t>번 항목</a:t>
            </a:r>
            <a:r>
              <a:rPr lang="en-US" altLang="ko-KR" sz="1600" dirty="0" smtClean="0">
                <a:solidFill>
                  <a:srgbClr val="404040"/>
                </a:solidFill>
              </a:rPr>
              <a:t>(b)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6, 8</a:t>
            </a:r>
            <a:r>
              <a:rPr lang="ko-KR" altLang="en-US" sz="1600" dirty="0" smtClean="0">
                <a:solidFill>
                  <a:srgbClr val="404040"/>
                </a:solidFill>
              </a:rPr>
              <a:t>번 항목</a:t>
            </a:r>
            <a:r>
              <a:rPr lang="en-US" altLang="ko-KR" sz="1600" dirty="0" smtClean="0">
                <a:solidFill>
                  <a:srgbClr val="404040"/>
                </a:solidFill>
              </a:rPr>
              <a:t>(c)</a:t>
            </a:r>
          </a:p>
          <a:p>
            <a:pPr fontAlgn="base"/>
            <a:r>
              <a:rPr lang="ko-KR" altLang="en-US" sz="1600" dirty="0" smtClean="0">
                <a:solidFill>
                  <a:srgbClr val="404040"/>
                </a:solidFill>
              </a:rPr>
              <a:t>간 차이가 있다</a:t>
            </a:r>
            <a:r>
              <a:rPr lang="en-US" altLang="ko-KR" sz="1600" dirty="0" smtClean="0">
                <a:solidFill>
                  <a:srgbClr val="404040"/>
                </a:solidFill>
              </a:rPr>
              <a:t>. (c&lt;b&lt;a) </a:t>
            </a:r>
            <a:endParaRPr lang="ko-KR" altLang="en-US" sz="16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95419" y="1798311"/>
            <a:ext cx="626068" cy="1262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185625" y="1798310"/>
            <a:ext cx="917804" cy="12628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995417" y="4402267"/>
            <a:ext cx="1035372" cy="97962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9195101" y="4197530"/>
            <a:ext cx="290889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취업애로요인 </a:t>
            </a:r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w2</a:t>
            </a: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공개채용시험 기회 부족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취업정보 </a:t>
            </a:r>
            <a:r>
              <a:rPr lang="ko-KR" altLang="en-US" sz="1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습득곤란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취업을 위한 기술교육 기회 부족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인력을 흡수할 산업기반 부족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지방대학 출신자의 불리한 대우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경제력 및 </a:t>
            </a:r>
            <a:r>
              <a:rPr lang="ko-KR" altLang="en-US" sz="1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취업연줄</a:t>
            </a: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부족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경제사회 전반적인 불안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성차별</a:t>
            </a:r>
            <a:r>
              <a:rPr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연령제한 같은 각종 차별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기타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62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617175" y="279420"/>
            <a:ext cx="7014505" cy="771487"/>
          </a:xfrm>
          <a:prstGeom prst="rect">
            <a:avLst/>
          </a:prstGeom>
          <a:solidFill>
            <a:schemeClr val="bg1"/>
          </a:solidFill>
          <a:ln w="19050">
            <a:solidFill>
              <a:srgbClr val="14B9B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 smtClean="0">
                <a:solidFill>
                  <a:srgbClr val="14B9B7"/>
                </a:solidFill>
              </a:rPr>
              <a:t>      </a:t>
            </a:r>
            <a:r>
              <a:rPr lang="en-US" altLang="ko-KR" sz="2400" b="1" i="1" kern="0" dirty="0" smtClean="0">
                <a:solidFill>
                  <a:srgbClr val="14B9B7"/>
                </a:solidFill>
              </a:rPr>
              <a:t>3-6) </a:t>
            </a:r>
            <a:r>
              <a:rPr lang="ko-KR" altLang="en-US" sz="2400" b="1" i="1" kern="0" dirty="0" smtClean="0">
                <a:solidFill>
                  <a:srgbClr val="14B9B7"/>
                </a:solidFill>
              </a:rPr>
              <a:t>취업애로요인에 따른 근로여건 만족도</a:t>
            </a:r>
            <a:endParaRPr lang="ko-KR" altLang="en-US" sz="24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" y="1353311"/>
            <a:ext cx="3869536" cy="52659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760" y="3681453"/>
            <a:ext cx="5022089" cy="29382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38" y="1232453"/>
            <a:ext cx="4148931" cy="429319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617176" y="279420"/>
            <a:ext cx="796584" cy="771487"/>
          </a:xfrm>
          <a:prstGeom prst="rect">
            <a:avLst/>
          </a:prstGeom>
          <a:solidFill>
            <a:srgbClr val="14B9B7"/>
          </a:solidFill>
          <a:ln>
            <a:solidFill>
              <a:srgbClr val="14B9B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 smtClean="0">
                <a:solidFill>
                  <a:prstClr val="white"/>
                </a:solidFill>
              </a:rPr>
              <a:t>02</a:t>
            </a:r>
            <a:endParaRPr lang="ko-KR" altLang="en-US" sz="2800" b="1" kern="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84227" y="1828041"/>
            <a:ext cx="773650" cy="1262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177674" y="1828040"/>
            <a:ext cx="917804" cy="12628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47837" y="4468634"/>
            <a:ext cx="1105332" cy="10335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9306419" y="4249002"/>
            <a:ext cx="251717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취업애로요인 </a:t>
            </a:r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w2</a:t>
            </a: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공개채용시험 기회 부족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취업정보 </a:t>
            </a:r>
            <a:r>
              <a:rPr lang="ko-KR" altLang="en-US" sz="1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습득곤란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취업을 위한 기술교육 기회 부족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인력을 흡수할 산업기반 부족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지방대학 출신자의 불리한 대우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경제력 및 </a:t>
            </a:r>
            <a:r>
              <a:rPr lang="ko-KR" altLang="en-US" sz="1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취업연줄</a:t>
            </a: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부족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경제사회 전반적인 불안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성차별</a:t>
            </a:r>
            <a:r>
              <a:rPr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연령제한 같은 각종 차별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기타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3999507" y="1372937"/>
            <a:ext cx="4626264" cy="2846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404040"/>
                </a:solidFill>
              </a:rPr>
              <a:t>ANOVA </a:t>
            </a:r>
            <a:r>
              <a:rPr lang="ko-KR" altLang="en-US" sz="1600" dirty="0" smtClean="0">
                <a:solidFill>
                  <a:srgbClr val="404040"/>
                </a:solidFill>
              </a:rPr>
              <a:t>및 사후검정결과</a:t>
            </a:r>
            <a:r>
              <a:rPr lang="en-US" altLang="ko-KR" sz="1600" dirty="0">
                <a:solidFill>
                  <a:srgbClr val="404040"/>
                </a:solidFill>
              </a:rPr>
              <a:t>,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fontAlgn="base"/>
            <a:r>
              <a:rPr lang="ko-KR" altLang="en-US" sz="1600" dirty="0" smtClean="0">
                <a:solidFill>
                  <a:srgbClr val="404040"/>
                </a:solidFill>
              </a:rPr>
              <a:t>근로여건 </a:t>
            </a:r>
            <a:r>
              <a:rPr lang="ko-KR" altLang="en-US" sz="1600" dirty="0">
                <a:solidFill>
                  <a:srgbClr val="404040"/>
                </a:solidFill>
              </a:rPr>
              <a:t>만족도</a:t>
            </a:r>
            <a:r>
              <a:rPr lang="en-US" altLang="ko-KR" sz="1600" dirty="0">
                <a:solidFill>
                  <a:srgbClr val="404040"/>
                </a:solidFill>
              </a:rPr>
              <a:t>(</a:t>
            </a:r>
            <a:r>
              <a:rPr lang="en-US" altLang="ko-KR" sz="1600" dirty="0" smtClean="0">
                <a:solidFill>
                  <a:srgbClr val="404040"/>
                </a:solidFill>
              </a:rPr>
              <a:t>F=29.42,p</a:t>
            </a:r>
            <a:r>
              <a:rPr lang="en-US" altLang="ko-KR" sz="1600" dirty="0">
                <a:solidFill>
                  <a:srgbClr val="404040"/>
                </a:solidFill>
              </a:rPr>
              <a:t>&lt;.001)</a:t>
            </a:r>
            <a:r>
              <a:rPr lang="ko-KR" altLang="en-US" sz="1600" dirty="0">
                <a:solidFill>
                  <a:srgbClr val="404040"/>
                </a:solidFill>
              </a:rPr>
              <a:t>는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404040"/>
                </a:solidFill>
              </a:rPr>
              <a:t>1</a:t>
            </a:r>
            <a:r>
              <a:rPr lang="en-US" altLang="ko-KR" sz="1600" dirty="0" smtClean="0">
                <a:solidFill>
                  <a:srgbClr val="404040"/>
                </a:solidFill>
              </a:rPr>
              <a:t>, 4, 5</a:t>
            </a:r>
            <a:r>
              <a:rPr lang="ko-KR" altLang="ko-KR" sz="1600" dirty="0">
                <a:solidFill>
                  <a:srgbClr val="404040"/>
                </a:solidFill>
              </a:rPr>
              <a:t>번 항목</a:t>
            </a:r>
            <a:r>
              <a:rPr lang="en-US" altLang="ko-KR" sz="1600" dirty="0">
                <a:solidFill>
                  <a:srgbClr val="404040"/>
                </a:solidFill>
              </a:rPr>
              <a:t> </a:t>
            </a:r>
            <a:r>
              <a:rPr lang="en-US" altLang="ko-KR" sz="1600" dirty="0" smtClean="0">
                <a:solidFill>
                  <a:srgbClr val="404040"/>
                </a:solidFill>
              </a:rPr>
              <a:t>(a)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2, 3, 7</a:t>
            </a:r>
            <a:r>
              <a:rPr lang="ko-KR" altLang="en-US" sz="1600" dirty="0" smtClean="0">
                <a:solidFill>
                  <a:srgbClr val="404040"/>
                </a:solidFill>
              </a:rPr>
              <a:t>번 항목</a:t>
            </a:r>
            <a:r>
              <a:rPr lang="en-US" altLang="ko-KR" sz="1600" dirty="0" smtClean="0">
                <a:solidFill>
                  <a:srgbClr val="404040"/>
                </a:solidFill>
              </a:rPr>
              <a:t>(b)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6, 8</a:t>
            </a:r>
            <a:r>
              <a:rPr lang="ko-KR" altLang="en-US" sz="1600" dirty="0" smtClean="0">
                <a:solidFill>
                  <a:srgbClr val="404040"/>
                </a:solidFill>
              </a:rPr>
              <a:t>번 항목</a:t>
            </a:r>
            <a:r>
              <a:rPr lang="en-US" altLang="ko-KR" sz="1600" dirty="0" smtClean="0">
                <a:solidFill>
                  <a:srgbClr val="404040"/>
                </a:solidFill>
              </a:rPr>
              <a:t>(c)</a:t>
            </a:r>
          </a:p>
          <a:p>
            <a:pPr fontAlgn="base"/>
            <a:r>
              <a:rPr lang="ko-KR" altLang="en-US" sz="1600" dirty="0" smtClean="0">
                <a:solidFill>
                  <a:srgbClr val="404040"/>
                </a:solidFill>
              </a:rPr>
              <a:t>간 차이가 있다</a:t>
            </a:r>
            <a:r>
              <a:rPr lang="en-US" altLang="ko-KR" sz="1600" dirty="0" smtClean="0">
                <a:solidFill>
                  <a:srgbClr val="404040"/>
                </a:solidFill>
              </a:rPr>
              <a:t>. (c&lt;b&lt;a) </a:t>
            </a:r>
            <a:endParaRPr lang="ko-KR" altLang="en-US" sz="16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Freeform 6"/>
          <p:cNvSpPr>
            <a:spLocks/>
          </p:cNvSpPr>
          <p:nvPr/>
        </p:nvSpPr>
        <p:spPr bwMode="auto">
          <a:xfrm>
            <a:off x="3926553" y="1281573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80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6979670" cy="771487"/>
            <a:chOff x="2540976" y="279420"/>
            <a:chExt cx="8359901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8359901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      </a:t>
              </a:r>
              <a:r>
                <a:rPr lang="en-US" altLang="ko-KR" sz="2400" b="1" i="1" kern="0" dirty="0" smtClean="0">
                  <a:solidFill>
                    <a:srgbClr val="14B9B7"/>
                  </a:solidFill>
                </a:rPr>
                <a:t>3-6) </a:t>
              </a: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취업애로요인에 따른 부산시 </a:t>
              </a:r>
              <a:r>
                <a:rPr lang="ko-KR" altLang="en-US" sz="2400" b="1" i="1" kern="0" dirty="0" err="1" smtClean="0">
                  <a:solidFill>
                    <a:srgbClr val="14B9B7"/>
                  </a:solidFill>
                </a:rPr>
                <a:t>정주의사</a:t>
              </a:r>
              <a:endPara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2" y="1260655"/>
            <a:ext cx="3937631" cy="54536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83" y="3985870"/>
            <a:ext cx="4614679" cy="27284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881" y="1205573"/>
            <a:ext cx="4310365" cy="424176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992910" y="4222877"/>
            <a:ext cx="251717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취업애로요인 </a:t>
            </a:r>
            <a:r>
              <a:rPr lang="en-US" altLang="ko-KR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w2</a:t>
            </a:r>
            <a:r>
              <a:rPr lang="ko-KR" altLang="en-US" sz="1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공개채용시험 기회 부족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취업정보 </a:t>
            </a:r>
            <a:r>
              <a:rPr lang="ko-KR" altLang="en-US" sz="1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습득곤란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취업을 위한 기술교육 기회 부족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인력을 흡수할 산업기반 부족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지방대학 출신자의 불리한 대우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경제력 및 </a:t>
            </a:r>
            <a:r>
              <a:rPr lang="ko-KR" altLang="en-US" sz="1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취업연줄</a:t>
            </a: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부족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경제사회 전반적인 불안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성차별</a:t>
            </a:r>
            <a:r>
              <a:rPr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연령제한 같은 각종 차별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기타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4175639" y="1349575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4335543" y="1453263"/>
            <a:ext cx="3542936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404040"/>
                </a:solidFill>
              </a:rPr>
              <a:t>ANOVA </a:t>
            </a:r>
            <a:r>
              <a:rPr lang="ko-KR" altLang="en-US" sz="1600" dirty="0" smtClean="0">
                <a:solidFill>
                  <a:srgbClr val="404040"/>
                </a:solidFill>
              </a:rPr>
              <a:t>및 사후검정결과</a:t>
            </a:r>
            <a:r>
              <a:rPr lang="en-US" altLang="ko-KR" sz="1600" dirty="0">
                <a:solidFill>
                  <a:srgbClr val="404040"/>
                </a:solidFill>
              </a:rPr>
              <a:t>,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fontAlgn="base"/>
            <a:r>
              <a:rPr lang="ko-KR" altLang="en-US" sz="1600" dirty="0" smtClean="0">
                <a:solidFill>
                  <a:srgbClr val="404040"/>
                </a:solidFill>
              </a:rPr>
              <a:t>부산시 </a:t>
            </a:r>
            <a:r>
              <a:rPr lang="ko-KR" altLang="en-US" sz="1600" dirty="0" err="1" smtClean="0">
                <a:solidFill>
                  <a:srgbClr val="404040"/>
                </a:solidFill>
              </a:rPr>
              <a:t>정주의사</a:t>
            </a:r>
            <a:r>
              <a:rPr lang="en-US" altLang="ko-KR" sz="1600" dirty="0" smtClean="0">
                <a:solidFill>
                  <a:srgbClr val="404040"/>
                </a:solidFill>
              </a:rPr>
              <a:t>(F=7.79,p</a:t>
            </a:r>
            <a:r>
              <a:rPr lang="en-US" altLang="ko-KR" sz="1600" dirty="0">
                <a:solidFill>
                  <a:srgbClr val="404040"/>
                </a:solidFill>
              </a:rPr>
              <a:t>&lt;.001)</a:t>
            </a:r>
            <a:r>
              <a:rPr lang="ko-KR" altLang="en-US" sz="1600" dirty="0">
                <a:solidFill>
                  <a:srgbClr val="404040"/>
                </a:solidFill>
              </a:rPr>
              <a:t>는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404040"/>
                </a:solidFill>
              </a:rPr>
              <a:t>1</a:t>
            </a:r>
            <a:r>
              <a:rPr lang="en-US" altLang="ko-KR" sz="1600" dirty="0" smtClean="0">
                <a:solidFill>
                  <a:srgbClr val="404040"/>
                </a:solidFill>
              </a:rPr>
              <a:t>, 2, 3, 4, 6, 7, 8</a:t>
            </a:r>
            <a:r>
              <a:rPr lang="ko-KR" altLang="ko-KR" sz="1600" dirty="0" smtClean="0">
                <a:solidFill>
                  <a:srgbClr val="404040"/>
                </a:solidFill>
              </a:rPr>
              <a:t>번 </a:t>
            </a:r>
            <a:r>
              <a:rPr lang="ko-KR" altLang="ko-KR" sz="1600" dirty="0">
                <a:solidFill>
                  <a:srgbClr val="404040"/>
                </a:solidFill>
              </a:rPr>
              <a:t>항목</a:t>
            </a:r>
            <a:r>
              <a:rPr lang="en-US" altLang="ko-KR" sz="1600" dirty="0">
                <a:solidFill>
                  <a:srgbClr val="404040"/>
                </a:solidFill>
              </a:rPr>
              <a:t> </a:t>
            </a:r>
            <a:r>
              <a:rPr lang="en-US" altLang="ko-KR" sz="1600" dirty="0" smtClean="0">
                <a:solidFill>
                  <a:srgbClr val="404040"/>
                </a:solidFill>
              </a:rPr>
              <a:t>(a)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04040"/>
                </a:solidFill>
              </a:rPr>
              <a:t>5</a:t>
            </a:r>
            <a:r>
              <a:rPr lang="ko-KR" altLang="en-US" sz="1600" dirty="0" smtClean="0">
                <a:solidFill>
                  <a:srgbClr val="404040"/>
                </a:solidFill>
              </a:rPr>
              <a:t>번 항목</a:t>
            </a:r>
            <a:r>
              <a:rPr lang="en-US" altLang="ko-KR" sz="1600" dirty="0" smtClean="0">
                <a:solidFill>
                  <a:srgbClr val="404040"/>
                </a:solidFill>
              </a:rPr>
              <a:t>(b) </a:t>
            </a:r>
          </a:p>
          <a:p>
            <a:pPr fontAlgn="base"/>
            <a:r>
              <a:rPr lang="ko-KR" altLang="en-US" sz="1600" dirty="0" smtClean="0">
                <a:solidFill>
                  <a:srgbClr val="404040"/>
                </a:solidFill>
              </a:rPr>
              <a:t>간 차이가 있다</a:t>
            </a:r>
            <a:r>
              <a:rPr lang="en-US" altLang="ko-KR" sz="1600" dirty="0" smtClean="0">
                <a:solidFill>
                  <a:srgbClr val="404040"/>
                </a:solidFill>
              </a:rPr>
              <a:t>. (b&lt;a)</a:t>
            </a:r>
            <a:endParaRPr lang="ko-KR" altLang="en-US" sz="16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61552" y="1818912"/>
            <a:ext cx="581259" cy="13541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073170" y="1828040"/>
            <a:ext cx="1021549" cy="12628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724881" y="4413804"/>
            <a:ext cx="1105332" cy="10335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31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18" name="직사각형 17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 </a:t>
              </a: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3-7) 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타지거주경험에 따른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주요변수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Freeform 6"/>
          <p:cNvSpPr>
            <a:spLocks/>
          </p:cNvSpPr>
          <p:nvPr/>
        </p:nvSpPr>
        <p:spPr bwMode="auto">
          <a:xfrm>
            <a:off x="8083295" y="1452320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" y="2843937"/>
            <a:ext cx="9983506" cy="3162251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7045234" y="1984250"/>
            <a:ext cx="1065494" cy="859687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188568" y="1547686"/>
            <a:ext cx="4254530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타지거주경험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sl22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태어나서부터 계속 부산에 살고있다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다른 </a:t>
            </a:r>
            <a:r>
              <a:rPr lang="ko-KR" altLang="en-US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시〮도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에서 거주한 적 있다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3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6474573" cy="771487"/>
            <a:chOff x="2540976" y="279420"/>
            <a:chExt cx="766982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766982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      </a:t>
              </a:r>
              <a:r>
                <a:rPr lang="en-US" altLang="ko-KR" sz="2400" b="1" i="1" kern="0" dirty="0" smtClean="0">
                  <a:solidFill>
                    <a:srgbClr val="14B9B7"/>
                  </a:solidFill>
                </a:rPr>
                <a:t>3-7) </a:t>
              </a: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타지거주경험에 따른 삶의 만족도</a:t>
              </a:r>
              <a:endPara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4" y="1672862"/>
            <a:ext cx="7316947" cy="4015149"/>
          </a:xfrm>
          <a:prstGeom prst="rect">
            <a:avLst/>
          </a:prstGeom>
        </p:spPr>
      </p:pic>
      <p:sp>
        <p:nvSpPr>
          <p:cNvPr id="11" name="Freeform 6"/>
          <p:cNvSpPr>
            <a:spLocks/>
          </p:cNvSpPr>
          <p:nvPr/>
        </p:nvSpPr>
        <p:spPr bwMode="auto">
          <a:xfrm>
            <a:off x="8039827" y="1972796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199731" y="2114566"/>
            <a:ext cx="38743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404040"/>
                </a:solidFill>
              </a:rPr>
              <a:t>정규성 </a:t>
            </a:r>
            <a:r>
              <a:rPr lang="en-US" altLang="ko-KR" dirty="0">
                <a:solidFill>
                  <a:srgbClr val="404040"/>
                </a:solidFill>
              </a:rPr>
              <a:t>X -&gt;</a:t>
            </a:r>
            <a:r>
              <a:rPr lang="ko-KR" altLang="en-US" dirty="0">
                <a:solidFill>
                  <a:srgbClr val="404040"/>
                </a:solidFill>
              </a:rPr>
              <a:t> </a:t>
            </a:r>
            <a:r>
              <a:rPr lang="en-US" altLang="ko-KR" dirty="0" err="1">
                <a:solidFill>
                  <a:srgbClr val="404040"/>
                </a:solidFill>
              </a:rPr>
              <a:t>wilcox.test</a:t>
            </a:r>
            <a:r>
              <a:rPr lang="en-US" altLang="ko-KR" dirty="0">
                <a:solidFill>
                  <a:srgbClr val="404040"/>
                </a:solidFill>
              </a:rPr>
              <a:t> </a:t>
            </a:r>
            <a:r>
              <a:rPr lang="ko-KR" altLang="en-US" dirty="0">
                <a:solidFill>
                  <a:srgbClr val="404040"/>
                </a:solidFill>
              </a:rPr>
              <a:t>결과</a:t>
            </a:r>
            <a:r>
              <a:rPr lang="en-US" altLang="ko-KR" dirty="0" smtClean="0">
                <a:solidFill>
                  <a:srgbClr val="404040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rgbClr val="404040"/>
                </a:solidFill>
              </a:rPr>
              <a:t>타지거주</a:t>
            </a:r>
            <a:r>
              <a:rPr lang="ko-KR" altLang="en-US" dirty="0" smtClean="0">
                <a:solidFill>
                  <a:srgbClr val="404040"/>
                </a:solidFill>
              </a:rPr>
              <a:t> 경험에 따른 </a:t>
            </a:r>
            <a:r>
              <a:rPr lang="ko-KR" altLang="en-US" b="1" dirty="0" smtClean="0">
                <a:solidFill>
                  <a:srgbClr val="404040"/>
                </a:solidFill>
              </a:rPr>
              <a:t>삶의 만족도</a:t>
            </a:r>
            <a:r>
              <a:rPr lang="ko-KR" altLang="en-US" dirty="0" smtClean="0">
                <a:solidFill>
                  <a:srgbClr val="404040"/>
                </a:solidFill>
              </a:rPr>
              <a:t>에는 </a:t>
            </a:r>
            <a:r>
              <a:rPr lang="ko-KR" altLang="en-US" b="1" dirty="0" smtClean="0">
                <a:solidFill>
                  <a:srgbClr val="404040"/>
                </a:solidFill>
              </a:rPr>
              <a:t>차이가 없음</a:t>
            </a:r>
            <a:endParaRPr lang="en-US" altLang="ko-KR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40404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93225" y="2574689"/>
            <a:ext cx="1781429" cy="16459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24446" y="4590724"/>
            <a:ext cx="1105644" cy="15544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>
            <a:off x="7535871" y="2394857"/>
            <a:ext cx="441180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35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" y="1241665"/>
            <a:ext cx="5406657" cy="225526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426949" y="311022"/>
            <a:ext cx="7806984" cy="771487"/>
            <a:chOff x="2540976" y="279420"/>
            <a:chExt cx="7806984" cy="771487"/>
          </a:xfrm>
        </p:grpSpPr>
        <p:sp>
          <p:nvSpPr>
            <p:cNvPr id="11" name="직사각형 10"/>
            <p:cNvSpPr/>
            <p:nvPr/>
          </p:nvSpPr>
          <p:spPr>
            <a:xfrm>
              <a:off x="2540976" y="279420"/>
              <a:ext cx="780698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  현재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인구쏠림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현상 </a:t>
              </a: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&amp; 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문제점</a:t>
              </a:r>
              <a:endPara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01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057" y="1252727"/>
            <a:ext cx="5943576" cy="206461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52" y="3573845"/>
            <a:ext cx="6010720" cy="183660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496" y="3251483"/>
            <a:ext cx="5304040" cy="149618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609" y="4901501"/>
            <a:ext cx="7626004" cy="164236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085832" y="3995928"/>
            <a:ext cx="1654781" cy="228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468172" y="4224528"/>
            <a:ext cx="640388" cy="228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114609" y="6213536"/>
            <a:ext cx="2112455" cy="228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400596" y="5786496"/>
            <a:ext cx="5203139" cy="28867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04109" y="2923598"/>
            <a:ext cx="781396" cy="14379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840350" y="2914638"/>
            <a:ext cx="519123" cy="1527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094807" y="2923598"/>
            <a:ext cx="390698" cy="14379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904561" y="2923598"/>
            <a:ext cx="454911" cy="14379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454044" y="2069869"/>
            <a:ext cx="349134" cy="15794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83127" y="0"/>
            <a:ext cx="12352712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426949" y="299004"/>
            <a:ext cx="7806984" cy="771487"/>
          </a:xfrm>
          <a:prstGeom prst="rect">
            <a:avLst/>
          </a:prstGeom>
          <a:solidFill>
            <a:schemeClr val="bg1"/>
          </a:solidFill>
          <a:ln w="19050">
            <a:solidFill>
              <a:srgbClr val="14B9B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i="1" kern="0" dirty="0" smtClean="0">
                <a:solidFill>
                  <a:srgbClr val="14B9B7"/>
                </a:solidFill>
              </a:rPr>
              <a:t>       </a:t>
            </a:r>
            <a:r>
              <a:rPr lang="en-US" altLang="ko-KR" sz="2800" b="1" i="1" kern="0" dirty="0">
                <a:solidFill>
                  <a:srgbClr val="14B9B7"/>
                </a:solidFill>
              </a:rPr>
              <a:t>1</a:t>
            </a:r>
            <a:r>
              <a:rPr lang="en-US" altLang="ko-KR" sz="2800" b="1" i="1" kern="0" dirty="0" smtClean="0">
                <a:solidFill>
                  <a:srgbClr val="14B9B7"/>
                </a:solidFill>
              </a:rPr>
              <a:t>) </a:t>
            </a:r>
            <a:r>
              <a:rPr lang="ko-KR" altLang="en-US" sz="2800" b="1" i="1" kern="0" dirty="0" smtClean="0">
                <a:solidFill>
                  <a:srgbClr val="14B9B7"/>
                </a:solidFill>
              </a:rPr>
              <a:t>분석 목적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426949" y="299004"/>
            <a:ext cx="932524" cy="771487"/>
          </a:xfrm>
          <a:prstGeom prst="rect">
            <a:avLst/>
          </a:prstGeom>
          <a:solidFill>
            <a:srgbClr val="14B9B7"/>
          </a:solidFill>
          <a:ln>
            <a:solidFill>
              <a:srgbClr val="14B9B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 smtClean="0">
                <a:solidFill>
                  <a:prstClr val="white"/>
                </a:solidFill>
              </a:rPr>
              <a:t>01</a:t>
            </a:r>
            <a:endParaRPr lang="ko-KR" altLang="en-US" sz="2800" b="1" kern="0" dirty="0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21829" y="2139970"/>
            <a:ext cx="7564003" cy="3396306"/>
          </a:xfrm>
          <a:prstGeom prst="rect">
            <a:avLst/>
          </a:prstGeom>
          <a:solidFill>
            <a:schemeClr val="bg1"/>
          </a:solidFill>
          <a:ln w="19050">
            <a:solidFill>
              <a:srgbClr val="14B9B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삶에 대한 만족도와 근로여건 만족도가</a:t>
            </a:r>
            <a:endParaRPr lang="en-US" altLang="ko-KR" sz="32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ko-KR" altLang="en-US" sz="3200" b="1" i="1" kern="0" dirty="0" smtClean="0">
                <a:solidFill>
                  <a:srgbClr val="14B9B7"/>
                </a:solidFill>
              </a:rPr>
              <a:t>부산시 </a:t>
            </a:r>
            <a:r>
              <a:rPr lang="ko-KR" altLang="en-US" sz="3200" b="1" i="1" kern="0" dirty="0" err="1" smtClean="0">
                <a:solidFill>
                  <a:srgbClr val="14B9B7"/>
                </a:solidFill>
              </a:rPr>
              <a:t>정주의사</a:t>
            </a:r>
            <a:r>
              <a:rPr lang="ko-KR" altLang="en-US" sz="3200" b="1" i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에</a:t>
            </a:r>
            <a:r>
              <a:rPr lang="ko-KR" altLang="en-US" sz="32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미치는 영향</a:t>
            </a:r>
            <a:endParaRPr lang="ko-KR" altLang="en-US" sz="14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97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7023213" cy="771487"/>
            <a:chOff x="2540976" y="279420"/>
            <a:chExt cx="800471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800471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      </a:t>
              </a:r>
              <a:r>
                <a:rPr lang="en-US" altLang="ko-KR" sz="2400" b="1" i="1" kern="0" dirty="0" smtClean="0">
                  <a:solidFill>
                    <a:srgbClr val="14B9B7"/>
                  </a:solidFill>
                </a:rPr>
                <a:t>3-7) </a:t>
              </a: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타지거주경험에 따른 근로여건 만족도</a:t>
              </a:r>
              <a:endPara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6" y="1700114"/>
            <a:ext cx="7506748" cy="413442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575214" y="2876893"/>
            <a:ext cx="1781429" cy="16459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328652" y="4764895"/>
            <a:ext cx="1288524" cy="1467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>
            <a:off x="7700534" y="2377440"/>
            <a:ext cx="339293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/>
          <p:cNvSpPr>
            <a:spLocks/>
          </p:cNvSpPr>
          <p:nvPr/>
        </p:nvSpPr>
        <p:spPr bwMode="auto">
          <a:xfrm>
            <a:off x="8039827" y="1972796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199731" y="2114566"/>
            <a:ext cx="38743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404040"/>
                </a:solidFill>
              </a:rPr>
              <a:t>정규성 </a:t>
            </a:r>
            <a:r>
              <a:rPr lang="en-US" altLang="ko-KR" dirty="0">
                <a:solidFill>
                  <a:srgbClr val="404040"/>
                </a:solidFill>
              </a:rPr>
              <a:t>X -&gt;</a:t>
            </a:r>
            <a:r>
              <a:rPr lang="ko-KR" altLang="en-US" dirty="0">
                <a:solidFill>
                  <a:srgbClr val="404040"/>
                </a:solidFill>
              </a:rPr>
              <a:t> </a:t>
            </a:r>
            <a:r>
              <a:rPr lang="en-US" altLang="ko-KR" dirty="0" err="1">
                <a:solidFill>
                  <a:srgbClr val="404040"/>
                </a:solidFill>
              </a:rPr>
              <a:t>wilcox.test</a:t>
            </a:r>
            <a:r>
              <a:rPr lang="en-US" altLang="ko-KR" dirty="0">
                <a:solidFill>
                  <a:srgbClr val="404040"/>
                </a:solidFill>
              </a:rPr>
              <a:t> </a:t>
            </a:r>
            <a:r>
              <a:rPr lang="ko-KR" altLang="en-US" dirty="0">
                <a:solidFill>
                  <a:srgbClr val="404040"/>
                </a:solidFill>
              </a:rPr>
              <a:t>결과</a:t>
            </a:r>
            <a:r>
              <a:rPr lang="en-US" altLang="ko-KR" dirty="0" smtClean="0">
                <a:solidFill>
                  <a:srgbClr val="404040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rgbClr val="404040"/>
                </a:solidFill>
              </a:rPr>
              <a:t>타지거주</a:t>
            </a:r>
            <a:r>
              <a:rPr lang="ko-KR" altLang="en-US" dirty="0" smtClean="0">
                <a:solidFill>
                  <a:srgbClr val="404040"/>
                </a:solidFill>
              </a:rPr>
              <a:t> 경험에 따른 </a:t>
            </a:r>
            <a:r>
              <a:rPr lang="ko-KR" altLang="en-US" b="1" dirty="0" smtClean="0">
                <a:solidFill>
                  <a:srgbClr val="404040"/>
                </a:solidFill>
              </a:rPr>
              <a:t>근로여건 만족도</a:t>
            </a:r>
            <a:r>
              <a:rPr lang="ko-KR" altLang="en-US" dirty="0" smtClean="0">
                <a:solidFill>
                  <a:srgbClr val="404040"/>
                </a:solidFill>
              </a:rPr>
              <a:t>에는 </a:t>
            </a:r>
            <a:r>
              <a:rPr lang="ko-KR" altLang="en-US" b="1" dirty="0" smtClean="0">
                <a:solidFill>
                  <a:srgbClr val="404040"/>
                </a:solidFill>
              </a:rPr>
              <a:t>차이가 없음</a:t>
            </a:r>
            <a:endParaRPr lang="en-US" altLang="ko-KR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404040"/>
                </a:solidFill>
              </a:rPr>
              <a:t> </a:t>
            </a:r>
            <a:endParaRPr lang="ko-KR" altLang="en-US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6979670" cy="771487"/>
            <a:chOff x="2540976" y="279420"/>
            <a:chExt cx="8644051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8644051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      </a:t>
              </a:r>
              <a:r>
                <a:rPr lang="en-US" altLang="ko-KR" sz="2400" b="1" i="1" kern="0" dirty="0" smtClean="0">
                  <a:solidFill>
                    <a:srgbClr val="14B9B7"/>
                  </a:solidFill>
                </a:rPr>
                <a:t>3-7) </a:t>
              </a: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타지거주경험에 따른 부산시 </a:t>
              </a:r>
              <a:r>
                <a:rPr lang="ko-KR" altLang="en-US" sz="2400" b="1" i="1" kern="0" dirty="0" err="1" smtClean="0">
                  <a:solidFill>
                    <a:srgbClr val="14B9B7"/>
                  </a:solidFill>
                </a:rPr>
                <a:t>정주의사</a:t>
              </a:r>
              <a:endPara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1" y="1929686"/>
            <a:ext cx="7630590" cy="385816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740677" y="2793064"/>
            <a:ext cx="1649929" cy="1939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328652" y="4712645"/>
            <a:ext cx="1562594" cy="13803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>
            <a:off x="7799031" y="2368732"/>
            <a:ext cx="339293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/>
          <p:cNvSpPr>
            <a:spLocks/>
          </p:cNvSpPr>
          <p:nvPr/>
        </p:nvSpPr>
        <p:spPr bwMode="auto">
          <a:xfrm>
            <a:off x="8039827" y="1972796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199731" y="2114566"/>
            <a:ext cx="387431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정규성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X -&gt;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wilcox.test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결과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ko-KR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정주의사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(w=13,p&lt;.001)</a:t>
            </a:r>
            <a:r>
              <a:rPr lang="ko-KR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는 </a:t>
            </a:r>
            <a:r>
              <a:rPr lang="ko-KR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타지거주경험있음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(M=3.95)</a:t>
            </a:r>
            <a:r>
              <a:rPr lang="ko-KR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 타지거주경험없음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(M=3.91)</a:t>
            </a:r>
            <a:r>
              <a:rPr lang="ko-KR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보다 더 높게 나타남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404040"/>
                </a:solidFill>
              </a:rPr>
              <a:t> </a:t>
            </a:r>
            <a:endParaRPr lang="ko-KR" altLang="en-US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30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617176" y="279420"/>
            <a:ext cx="7313208" cy="771487"/>
            <a:chOff x="2540976" y="279420"/>
            <a:chExt cx="7313208" cy="771487"/>
          </a:xfrm>
        </p:grpSpPr>
        <p:sp>
          <p:nvSpPr>
            <p:cNvPr id="18" name="직사각형 17"/>
            <p:cNvSpPr/>
            <p:nvPr/>
          </p:nvSpPr>
          <p:spPr>
            <a:xfrm>
              <a:off x="2540976" y="279420"/>
              <a:ext cx="7313208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     </a:t>
              </a:r>
              <a:r>
                <a:rPr lang="en-US" altLang="ko-KR" sz="2400" b="1" i="1" kern="0" dirty="0" smtClean="0">
                  <a:solidFill>
                    <a:srgbClr val="14B9B7"/>
                  </a:solidFill>
                </a:rPr>
                <a:t>3-8) </a:t>
              </a:r>
              <a:r>
                <a:rPr lang="ko-KR" altLang="en-US" sz="2400" b="1" i="1" kern="0" dirty="0" err="1" smtClean="0">
                  <a:solidFill>
                    <a:srgbClr val="14B9B7"/>
                  </a:solidFill>
                </a:rPr>
                <a:t>이야기상대</a:t>
              </a: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존재여부에 따른 </a:t>
              </a:r>
              <a:r>
                <a:rPr lang="ko-KR" altLang="en-US" sz="2400" b="1" i="1" kern="0" dirty="0" err="1" smtClean="0">
                  <a:solidFill>
                    <a:srgbClr val="14B9B7"/>
                  </a:solidFill>
                </a:rPr>
                <a:t>주요변수</a:t>
              </a:r>
              <a:endPara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540976" y="279420"/>
              <a:ext cx="85754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0" y="3072384"/>
            <a:ext cx="8202170" cy="2324424"/>
          </a:xfrm>
          <a:prstGeom prst="rect">
            <a:avLst/>
          </a:prstGeom>
        </p:spPr>
      </p:pic>
      <p:sp>
        <p:nvSpPr>
          <p:cNvPr id="10" name="Freeform 6"/>
          <p:cNvSpPr>
            <a:spLocks/>
          </p:cNvSpPr>
          <p:nvPr/>
        </p:nvSpPr>
        <p:spPr bwMode="auto">
          <a:xfrm>
            <a:off x="8083295" y="1452320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6858000" y="1984250"/>
            <a:ext cx="1252728" cy="1088134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188568" y="1547686"/>
            <a:ext cx="4254530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이야기상대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존재여부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s29_3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우울할 때 이야기 할 상대 있다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우울할 때 이야기 할 상대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없다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57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277539" y="279420"/>
            <a:ext cx="7733832" cy="771487"/>
            <a:chOff x="2540976" y="279420"/>
            <a:chExt cx="8583161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8583161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      </a:t>
              </a:r>
              <a:r>
                <a:rPr lang="en-US" altLang="ko-KR" sz="2400" b="1" i="1" kern="0" dirty="0" smtClean="0">
                  <a:solidFill>
                    <a:srgbClr val="14B9B7"/>
                  </a:solidFill>
                </a:rPr>
                <a:t>3-8) </a:t>
              </a:r>
              <a:r>
                <a:rPr lang="ko-KR" altLang="en-US" sz="2400" b="1" i="1" kern="0" dirty="0" err="1" smtClean="0">
                  <a:solidFill>
                    <a:srgbClr val="14B9B7"/>
                  </a:solidFill>
                </a:rPr>
                <a:t>이야기상대</a:t>
              </a: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존재여부에 따른 삶의 만족도</a:t>
              </a:r>
              <a:endPara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7722587" y="1820455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7777566" y="1962225"/>
            <a:ext cx="415317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 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404040"/>
                </a:solidFill>
              </a:rPr>
              <a:t>정규성 </a:t>
            </a:r>
            <a:r>
              <a:rPr lang="en-US" altLang="ko-KR" dirty="0">
                <a:solidFill>
                  <a:srgbClr val="404040"/>
                </a:solidFill>
              </a:rPr>
              <a:t>X -&gt;</a:t>
            </a:r>
            <a:r>
              <a:rPr lang="ko-KR" altLang="en-US" dirty="0">
                <a:solidFill>
                  <a:srgbClr val="404040"/>
                </a:solidFill>
              </a:rPr>
              <a:t> </a:t>
            </a:r>
            <a:r>
              <a:rPr lang="en-US" altLang="ko-KR" dirty="0" err="1">
                <a:solidFill>
                  <a:srgbClr val="404040"/>
                </a:solidFill>
              </a:rPr>
              <a:t>wilcox.test</a:t>
            </a:r>
            <a:r>
              <a:rPr lang="en-US" altLang="ko-KR" dirty="0">
                <a:solidFill>
                  <a:srgbClr val="404040"/>
                </a:solidFill>
              </a:rPr>
              <a:t> </a:t>
            </a:r>
            <a:r>
              <a:rPr lang="ko-KR" altLang="en-US" dirty="0">
                <a:solidFill>
                  <a:srgbClr val="404040"/>
                </a:solidFill>
              </a:rPr>
              <a:t>결과</a:t>
            </a:r>
            <a:r>
              <a:rPr lang="en-US" altLang="ko-KR" dirty="0">
                <a:solidFill>
                  <a:srgbClr val="404040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404040"/>
                </a:solidFill>
              </a:rPr>
              <a:t>삶의 </a:t>
            </a:r>
            <a:r>
              <a:rPr lang="ko-KR" altLang="en-US" b="1" dirty="0">
                <a:solidFill>
                  <a:srgbClr val="404040"/>
                </a:solidFill>
              </a:rPr>
              <a:t>만족도</a:t>
            </a:r>
            <a:r>
              <a:rPr lang="en-US" altLang="ko-KR" dirty="0">
                <a:solidFill>
                  <a:srgbClr val="404040"/>
                </a:solidFill>
              </a:rPr>
              <a:t>(w=11,p&lt;.</a:t>
            </a:r>
            <a:r>
              <a:rPr lang="en-US" altLang="ko-KR" dirty="0" smtClean="0">
                <a:solidFill>
                  <a:srgbClr val="404040"/>
                </a:solidFill>
              </a:rPr>
              <a:t>001)</a:t>
            </a:r>
            <a:r>
              <a:rPr lang="ko-KR" altLang="en-US" dirty="0" smtClean="0">
                <a:solidFill>
                  <a:srgbClr val="404040"/>
                </a:solidFill>
              </a:rPr>
              <a:t>는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404040"/>
                </a:solidFill>
              </a:rPr>
              <a:t>이야기 상대가 있는 그룹</a:t>
            </a:r>
            <a:r>
              <a:rPr lang="en-US" altLang="ko-KR" dirty="0">
                <a:solidFill>
                  <a:srgbClr val="404040"/>
                </a:solidFill>
              </a:rPr>
              <a:t>(M=5.83)</a:t>
            </a:r>
            <a:r>
              <a:rPr lang="ko-KR" altLang="en-US" dirty="0" smtClean="0">
                <a:solidFill>
                  <a:srgbClr val="404040"/>
                </a:solidFill>
              </a:rPr>
              <a:t>이 이야기상대가 없는 그룹</a:t>
            </a:r>
            <a:r>
              <a:rPr lang="en-US" altLang="ko-KR" dirty="0" smtClean="0">
                <a:solidFill>
                  <a:srgbClr val="404040"/>
                </a:solidFill>
              </a:rPr>
              <a:t>(M=5.04)</a:t>
            </a:r>
            <a:r>
              <a:rPr lang="ko-KR" altLang="en-US" dirty="0" smtClean="0">
                <a:solidFill>
                  <a:srgbClr val="404040"/>
                </a:solidFill>
              </a:rPr>
              <a:t>보다 더 높게 나타남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3" y="1889876"/>
            <a:ext cx="7125694" cy="37914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671008" y="2727165"/>
            <a:ext cx="1562844" cy="20762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>
            <a:off x="7281407" y="2186215"/>
            <a:ext cx="441180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297922" y="4612571"/>
            <a:ext cx="1562844" cy="20762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49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050248" y="290541"/>
            <a:ext cx="8051695" cy="771487"/>
            <a:chOff x="2540976" y="279420"/>
            <a:chExt cx="9435609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9435609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      </a:t>
              </a:r>
              <a:r>
                <a:rPr lang="en-US" altLang="ko-KR" sz="2400" b="1" i="1" kern="0" dirty="0" smtClean="0">
                  <a:solidFill>
                    <a:srgbClr val="14B9B7"/>
                  </a:solidFill>
                </a:rPr>
                <a:t>3-8) </a:t>
              </a:r>
              <a:r>
                <a:rPr lang="ko-KR" altLang="en-US" sz="2400" b="1" i="1" kern="0" dirty="0" err="1" smtClean="0">
                  <a:solidFill>
                    <a:srgbClr val="14B9B7"/>
                  </a:solidFill>
                </a:rPr>
                <a:t>이야기상대</a:t>
              </a: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존재여부에 따른 근로여건 만족도</a:t>
              </a:r>
              <a:endPara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7895131" y="1909156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7974678" y="2063931"/>
            <a:ext cx="425453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 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404040"/>
                </a:solidFill>
              </a:rPr>
              <a:t>정규성 </a:t>
            </a:r>
            <a:r>
              <a:rPr lang="en-US" altLang="ko-KR" dirty="0">
                <a:solidFill>
                  <a:srgbClr val="404040"/>
                </a:solidFill>
              </a:rPr>
              <a:t>X -&gt;</a:t>
            </a:r>
            <a:r>
              <a:rPr lang="ko-KR" altLang="en-US" dirty="0">
                <a:solidFill>
                  <a:srgbClr val="404040"/>
                </a:solidFill>
              </a:rPr>
              <a:t> </a:t>
            </a:r>
            <a:r>
              <a:rPr lang="en-US" altLang="ko-KR" dirty="0" err="1">
                <a:solidFill>
                  <a:srgbClr val="404040"/>
                </a:solidFill>
              </a:rPr>
              <a:t>wilcox.test</a:t>
            </a:r>
            <a:r>
              <a:rPr lang="en-US" altLang="ko-KR" dirty="0">
                <a:solidFill>
                  <a:srgbClr val="404040"/>
                </a:solidFill>
              </a:rPr>
              <a:t> </a:t>
            </a:r>
            <a:r>
              <a:rPr lang="ko-KR" altLang="en-US" dirty="0">
                <a:solidFill>
                  <a:srgbClr val="404040"/>
                </a:solidFill>
              </a:rPr>
              <a:t>결과</a:t>
            </a:r>
            <a:r>
              <a:rPr lang="en-US" altLang="ko-KR" dirty="0">
                <a:solidFill>
                  <a:srgbClr val="404040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404040"/>
                </a:solidFill>
              </a:rPr>
              <a:t>근로여건 </a:t>
            </a:r>
            <a:r>
              <a:rPr lang="ko-KR" altLang="en-US" b="1" dirty="0">
                <a:solidFill>
                  <a:srgbClr val="404040"/>
                </a:solidFill>
              </a:rPr>
              <a:t>만족도</a:t>
            </a:r>
            <a:r>
              <a:rPr lang="en-US" altLang="ko-KR" dirty="0">
                <a:solidFill>
                  <a:srgbClr val="404040"/>
                </a:solidFill>
              </a:rPr>
              <a:t>(</a:t>
            </a:r>
            <a:r>
              <a:rPr lang="en-US" altLang="ko-KR" dirty="0" smtClean="0">
                <a:solidFill>
                  <a:srgbClr val="404040"/>
                </a:solidFill>
              </a:rPr>
              <a:t>w=13,p</a:t>
            </a:r>
            <a:r>
              <a:rPr lang="en-US" altLang="ko-KR" dirty="0">
                <a:solidFill>
                  <a:srgbClr val="404040"/>
                </a:solidFill>
              </a:rPr>
              <a:t>&lt;.001)</a:t>
            </a:r>
            <a:r>
              <a:rPr lang="ko-KR" altLang="en-US" dirty="0">
                <a:solidFill>
                  <a:srgbClr val="404040"/>
                </a:solidFill>
              </a:rPr>
              <a:t>는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</a:rPr>
              <a:t>이야기 상대가 있는 </a:t>
            </a:r>
            <a:r>
              <a:rPr lang="ko-KR" altLang="en-US" b="1" dirty="0" smtClean="0">
                <a:solidFill>
                  <a:srgbClr val="404040"/>
                </a:solidFill>
              </a:rPr>
              <a:t>그룹</a:t>
            </a:r>
            <a:r>
              <a:rPr lang="en-US" altLang="ko-KR" dirty="0" smtClean="0">
                <a:solidFill>
                  <a:srgbClr val="404040"/>
                </a:solidFill>
              </a:rPr>
              <a:t>(M=3.27)</a:t>
            </a:r>
            <a:r>
              <a:rPr lang="ko-KR" altLang="en-US" dirty="0" smtClean="0">
                <a:solidFill>
                  <a:srgbClr val="404040"/>
                </a:solidFill>
              </a:rPr>
              <a:t>이 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404040"/>
                </a:solidFill>
              </a:rPr>
              <a:t>이야기상대가 </a:t>
            </a:r>
            <a:r>
              <a:rPr lang="ko-KR" altLang="en-US" dirty="0">
                <a:solidFill>
                  <a:srgbClr val="404040"/>
                </a:solidFill>
              </a:rPr>
              <a:t>없는 </a:t>
            </a:r>
            <a:r>
              <a:rPr lang="ko-KR" altLang="en-US" dirty="0" smtClean="0">
                <a:solidFill>
                  <a:srgbClr val="404040"/>
                </a:solidFill>
              </a:rPr>
              <a:t>그룹</a:t>
            </a:r>
            <a:r>
              <a:rPr lang="en-US" altLang="ko-KR" dirty="0" smtClean="0">
                <a:solidFill>
                  <a:srgbClr val="404040"/>
                </a:solidFill>
              </a:rPr>
              <a:t>(M=3.02)</a:t>
            </a:r>
            <a:r>
              <a:rPr lang="ko-KR" altLang="en-US" dirty="0" smtClean="0">
                <a:solidFill>
                  <a:srgbClr val="404040"/>
                </a:solidFill>
              </a:rPr>
              <a:t>보다 </a:t>
            </a:r>
            <a:r>
              <a:rPr lang="ko-KR" altLang="en-US" dirty="0">
                <a:solidFill>
                  <a:srgbClr val="404040"/>
                </a:solidFill>
              </a:rPr>
              <a:t>더 높게 나타남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6" y="1860326"/>
            <a:ext cx="7384053" cy="3913458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7558579" y="2342606"/>
            <a:ext cx="416099" cy="8709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488129" y="2971005"/>
            <a:ext cx="1562844" cy="20762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76002" y="4743199"/>
            <a:ext cx="1562844" cy="20762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68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058957" y="290541"/>
            <a:ext cx="7999443" cy="771487"/>
            <a:chOff x="2540976" y="279420"/>
            <a:chExt cx="9435609" cy="771487"/>
          </a:xfrm>
        </p:grpSpPr>
        <p:sp>
          <p:nvSpPr>
            <p:cNvPr id="13" name="직사각형 12"/>
            <p:cNvSpPr/>
            <p:nvPr/>
          </p:nvSpPr>
          <p:spPr>
            <a:xfrm>
              <a:off x="2540976" y="279420"/>
              <a:ext cx="9435609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      </a:t>
              </a:r>
              <a:r>
                <a:rPr lang="en-US" altLang="ko-KR" sz="2400" b="1" i="1" kern="0" dirty="0" smtClean="0">
                  <a:solidFill>
                    <a:srgbClr val="14B9B7"/>
                  </a:solidFill>
                </a:rPr>
                <a:t>3-8) </a:t>
              </a:r>
              <a:r>
                <a:rPr lang="ko-KR" altLang="en-US" sz="2400" b="1" i="1" kern="0" dirty="0" err="1" smtClean="0">
                  <a:solidFill>
                    <a:srgbClr val="14B9B7"/>
                  </a:solidFill>
                </a:rPr>
                <a:t>이야기상대</a:t>
              </a:r>
              <a:r>
                <a:rPr lang="ko-KR" altLang="en-US" sz="2400" b="1" i="1" kern="0" dirty="0" smtClean="0">
                  <a:solidFill>
                    <a:srgbClr val="14B9B7"/>
                  </a:solidFill>
                </a:rPr>
                <a:t> 존재여부에 따른 부산시 </a:t>
              </a:r>
              <a:r>
                <a:rPr lang="ko-KR" altLang="en-US" sz="2400" b="1" i="1" kern="0" dirty="0" err="1" smtClean="0">
                  <a:solidFill>
                    <a:srgbClr val="14B9B7"/>
                  </a:solidFill>
                </a:rPr>
                <a:t>정주의사</a:t>
              </a:r>
              <a:endPara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540976" y="279420"/>
              <a:ext cx="846372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7" y="1897666"/>
            <a:ext cx="7512440" cy="384128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>
            <a:off x="7645311" y="2347471"/>
            <a:ext cx="329367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6"/>
          <p:cNvSpPr>
            <a:spLocks/>
          </p:cNvSpPr>
          <p:nvPr/>
        </p:nvSpPr>
        <p:spPr bwMode="auto">
          <a:xfrm>
            <a:off x="7895131" y="1909156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7974678" y="2063931"/>
            <a:ext cx="425453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 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404040"/>
                </a:solidFill>
              </a:rPr>
              <a:t>정규성 </a:t>
            </a:r>
            <a:r>
              <a:rPr lang="en-US" altLang="ko-KR" dirty="0">
                <a:solidFill>
                  <a:srgbClr val="404040"/>
                </a:solidFill>
              </a:rPr>
              <a:t>X -&gt;</a:t>
            </a:r>
            <a:r>
              <a:rPr lang="ko-KR" altLang="en-US" dirty="0">
                <a:solidFill>
                  <a:srgbClr val="404040"/>
                </a:solidFill>
              </a:rPr>
              <a:t> </a:t>
            </a:r>
            <a:r>
              <a:rPr lang="en-US" altLang="ko-KR" dirty="0" err="1">
                <a:solidFill>
                  <a:srgbClr val="404040"/>
                </a:solidFill>
              </a:rPr>
              <a:t>wilcox.test</a:t>
            </a:r>
            <a:r>
              <a:rPr lang="en-US" altLang="ko-KR" dirty="0">
                <a:solidFill>
                  <a:srgbClr val="404040"/>
                </a:solidFill>
              </a:rPr>
              <a:t> </a:t>
            </a:r>
            <a:r>
              <a:rPr lang="ko-KR" altLang="en-US" dirty="0">
                <a:solidFill>
                  <a:srgbClr val="404040"/>
                </a:solidFill>
              </a:rPr>
              <a:t>결과</a:t>
            </a:r>
            <a:r>
              <a:rPr lang="en-US" altLang="ko-KR" dirty="0">
                <a:solidFill>
                  <a:srgbClr val="404040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404040"/>
                </a:solidFill>
              </a:rPr>
              <a:t>부산시 </a:t>
            </a:r>
            <a:r>
              <a:rPr lang="ko-KR" altLang="en-US" b="1" dirty="0" err="1" smtClean="0">
                <a:solidFill>
                  <a:srgbClr val="404040"/>
                </a:solidFill>
              </a:rPr>
              <a:t>정주의사</a:t>
            </a:r>
            <a:r>
              <a:rPr lang="en-US" altLang="ko-KR" dirty="0" smtClean="0">
                <a:solidFill>
                  <a:srgbClr val="404040"/>
                </a:solidFill>
              </a:rPr>
              <a:t>(w=12,p</a:t>
            </a:r>
            <a:r>
              <a:rPr lang="en-US" altLang="ko-KR" dirty="0">
                <a:solidFill>
                  <a:srgbClr val="404040"/>
                </a:solidFill>
              </a:rPr>
              <a:t>&lt;.001)</a:t>
            </a:r>
            <a:r>
              <a:rPr lang="ko-KR" altLang="en-US" dirty="0">
                <a:solidFill>
                  <a:srgbClr val="404040"/>
                </a:solidFill>
              </a:rPr>
              <a:t>는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</a:rPr>
              <a:t>이야기 상대가 있는 </a:t>
            </a:r>
            <a:r>
              <a:rPr lang="ko-KR" altLang="en-US" b="1" dirty="0" smtClean="0">
                <a:solidFill>
                  <a:srgbClr val="404040"/>
                </a:solidFill>
              </a:rPr>
              <a:t>그룹</a:t>
            </a:r>
            <a:r>
              <a:rPr lang="en-US" altLang="ko-KR" dirty="0" smtClean="0">
                <a:solidFill>
                  <a:srgbClr val="404040"/>
                </a:solidFill>
              </a:rPr>
              <a:t>(M=3.95)</a:t>
            </a:r>
            <a:r>
              <a:rPr lang="ko-KR" altLang="en-US" dirty="0" smtClean="0">
                <a:solidFill>
                  <a:srgbClr val="404040"/>
                </a:solidFill>
              </a:rPr>
              <a:t>이 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404040"/>
                </a:solidFill>
              </a:rPr>
              <a:t>이야기상대가 </a:t>
            </a:r>
            <a:r>
              <a:rPr lang="ko-KR" altLang="en-US" dirty="0">
                <a:solidFill>
                  <a:srgbClr val="404040"/>
                </a:solidFill>
              </a:rPr>
              <a:t>없는 </a:t>
            </a:r>
            <a:r>
              <a:rPr lang="ko-KR" altLang="en-US" dirty="0" smtClean="0">
                <a:solidFill>
                  <a:srgbClr val="404040"/>
                </a:solidFill>
              </a:rPr>
              <a:t>그룹</a:t>
            </a:r>
            <a:r>
              <a:rPr lang="en-US" altLang="ko-KR" dirty="0" smtClean="0">
                <a:solidFill>
                  <a:srgbClr val="404040"/>
                </a:solidFill>
              </a:rPr>
              <a:t>(M=3.85)</a:t>
            </a:r>
            <a:r>
              <a:rPr lang="ko-KR" altLang="en-US" dirty="0" smtClean="0">
                <a:solidFill>
                  <a:srgbClr val="404040"/>
                </a:solidFill>
              </a:rPr>
              <a:t>보다 </a:t>
            </a:r>
            <a:r>
              <a:rPr lang="ko-KR" altLang="en-US" dirty="0">
                <a:solidFill>
                  <a:srgbClr val="404040"/>
                </a:solidFill>
              </a:rPr>
              <a:t>더 높게 나타남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09752" y="3005839"/>
            <a:ext cx="1562844" cy="20762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49877" y="4751908"/>
            <a:ext cx="1562844" cy="20762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28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18" name="직사각형 17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</a:t>
              </a: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3-9)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점유형태에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따른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주요변수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540976" y="279420"/>
              <a:ext cx="892378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6743584" y="2275760"/>
            <a:ext cx="1141410" cy="1024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6"/>
          <p:cNvSpPr>
            <a:spLocks/>
          </p:cNvSpPr>
          <p:nvPr/>
        </p:nvSpPr>
        <p:spPr bwMode="auto">
          <a:xfrm>
            <a:off x="8112846" y="1508136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272750" y="1628866"/>
            <a:ext cx="425453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점유형태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f48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자기집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전세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보증금 있는 월세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보증금 없는 월세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사글세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무상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5" y="1508136"/>
            <a:ext cx="6277851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8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6831624" cy="771487"/>
            <a:chOff x="2540976" y="279420"/>
            <a:chExt cx="8583161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8583161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</a:t>
              </a: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3-9)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점유형태에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따른 삶의 만족도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0" y="1482055"/>
            <a:ext cx="3291934" cy="50201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554" y="1482055"/>
            <a:ext cx="5369014" cy="5020199"/>
          </a:xfrm>
          <a:prstGeom prst="rect">
            <a:avLst/>
          </a:prstGeom>
        </p:spPr>
      </p:pic>
      <p:sp>
        <p:nvSpPr>
          <p:cNvPr id="7" name="Freeform 6"/>
          <p:cNvSpPr>
            <a:spLocks/>
          </p:cNvSpPr>
          <p:nvPr/>
        </p:nvSpPr>
        <p:spPr bwMode="auto">
          <a:xfrm>
            <a:off x="8828464" y="1482055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893599" y="1597643"/>
            <a:ext cx="3298401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04040"/>
                </a:solidFill>
              </a:rPr>
              <a:t>ANOVA </a:t>
            </a:r>
            <a:r>
              <a:rPr lang="ko-KR" altLang="en-US" sz="1600" dirty="0">
                <a:solidFill>
                  <a:srgbClr val="404040"/>
                </a:solidFill>
              </a:rPr>
              <a:t>및 </a:t>
            </a:r>
            <a:r>
              <a:rPr lang="ko-KR" altLang="en-US" sz="1600" dirty="0" err="1" smtClean="0">
                <a:solidFill>
                  <a:srgbClr val="404040"/>
                </a:solidFill>
              </a:rPr>
              <a:t>사후검정</a:t>
            </a:r>
            <a:r>
              <a:rPr lang="ko-KR" altLang="en-US" sz="1600" dirty="0" smtClean="0">
                <a:solidFill>
                  <a:srgbClr val="404040"/>
                </a:solidFill>
              </a:rPr>
              <a:t> </a:t>
            </a:r>
            <a:r>
              <a:rPr lang="ko-KR" altLang="en-US" sz="1600" dirty="0">
                <a:solidFill>
                  <a:srgbClr val="404040"/>
                </a:solidFill>
              </a:rPr>
              <a:t>결과</a:t>
            </a:r>
            <a:r>
              <a:rPr lang="en-US" altLang="ko-KR" sz="1600" dirty="0">
                <a:solidFill>
                  <a:srgbClr val="404040"/>
                </a:solidFill>
              </a:rPr>
              <a:t>,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404040"/>
                </a:solidFill>
              </a:rPr>
              <a:t>삶의 </a:t>
            </a:r>
            <a:r>
              <a:rPr lang="ko-KR" altLang="en-US" sz="1600" dirty="0">
                <a:solidFill>
                  <a:srgbClr val="404040"/>
                </a:solidFill>
              </a:rPr>
              <a:t>만족도</a:t>
            </a:r>
            <a:r>
              <a:rPr lang="en-US" altLang="ko-KR" sz="1600" dirty="0">
                <a:solidFill>
                  <a:srgbClr val="404040"/>
                </a:solidFill>
              </a:rPr>
              <a:t>(</a:t>
            </a:r>
            <a:r>
              <a:rPr lang="en-US" altLang="ko-KR" sz="1600" dirty="0" smtClean="0">
                <a:solidFill>
                  <a:srgbClr val="404040"/>
                </a:solidFill>
              </a:rPr>
              <a:t>F=71.54,p</a:t>
            </a:r>
            <a:r>
              <a:rPr lang="en-US" altLang="ko-KR" sz="1600" dirty="0">
                <a:solidFill>
                  <a:srgbClr val="404040"/>
                </a:solidFill>
              </a:rPr>
              <a:t>&lt;.001)</a:t>
            </a:r>
            <a:r>
              <a:rPr lang="ko-KR" altLang="en-US" sz="1600" dirty="0">
                <a:solidFill>
                  <a:srgbClr val="404040"/>
                </a:solidFill>
              </a:rPr>
              <a:t>는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04040"/>
                </a:solidFill>
              </a:rPr>
              <a:t>자기집</a:t>
            </a:r>
            <a:r>
              <a:rPr lang="en-US" altLang="ko-KR" sz="1600" dirty="0" smtClean="0">
                <a:solidFill>
                  <a:srgbClr val="404040"/>
                </a:solidFill>
              </a:rPr>
              <a:t>, </a:t>
            </a:r>
            <a:r>
              <a:rPr lang="ko-KR" altLang="en-US" sz="1600" dirty="0" smtClean="0">
                <a:solidFill>
                  <a:srgbClr val="404040"/>
                </a:solidFill>
              </a:rPr>
              <a:t>전세 </a:t>
            </a:r>
            <a:r>
              <a:rPr lang="en-US" altLang="ko-KR" sz="1600" dirty="0" smtClean="0">
                <a:solidFill>
                  <a:srgbClr val="404040"/>
                </a:solidFill>
              </a:rPr>
              <a:t>(a)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04040"/>
                </a:solidFill>
              </a:rPr>
              <a:t>보증금 있는 월세</a:t>
            </a:r>
            <a:r>
              <a:rPr lang="en-US" altLang="ko-KR" sz="1600" dirty="0" smtClean="0">
                <a:solidFill>
                  <a:srgbClr val="404040"/>
                </a:solidFill>
              </a:rPr>
              <a:t>, </a:t>
            </a:r>
            <a:r>
              <a:rPr lang="ko-KR" altLang="en-US" sz="1600" dirty="0" smtClean="0">
                <a:solidFill>
                  <a:srgbClr val="404040"/>
                </a:solidFill>
              </a:rPr>
              <a:t>무상 </a:t>
            </a:r>
            <a:r>
              <a:rPr lang="en-US" altLang="ko-KR" sz="1600" dirty="0" smtClean="0">
                <a:solidFill>
                  <a:srgbClr val="404040"/>
                </a:solidFill>
              </a:rPr>
              <a:t>(b)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04040"/>
                </a:solidFill>
              </a:rPr>
              <a:t>보증금 없는 월세 </a:t>
            </a:r>
            <a:r>
              <a:rPr lang="en-US" altLang="ko-KR" sz="1600" dirty="0" smtClean="0">
                <a:solidFill>
                  <a:srgbClr val="404040"/>
                </a:solidFill>
              </a:rPr>
              <a:t>(c)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404040"/>
                </a:solidFill>
              </a:rPr>
              <a:t>간 </a:t>
            </a:r>
            <a:r>
              <a:rPr lang="ko-KR" altLang="en-US" sz="1600" dirty="0">
                <a:solidFill>
                  <a:srgbClr val="404040"/>
                </a:solidFill>
              </a:rPr>
              <a:t>차이가 </a:t>
            </a:r>
            <a:r>
              <a:rPr lang="ko-KR" altLang="en-US" sz="1600" dirty="0" smtClean="0">
                <a:solidFill>
                  <a:srgbClr val="404040"/>
                </a:solidFill>
              </a:rPr>
              <a:t>있음</a:t>
            </a:r>
            <a:r>
              <a:rPr lang="en-US" altLang="ko-KR" sz="1600" dirty="0">
                <a:solidFill>
                  <a:srgbClr val="404040"/>
                </a:solidFill>
              </a:rPr>
              <a:t> </a:t>
            </a:r>
            <a:r>
              <a:rPr lang="en-US" altLang="ko-KR" sz="1600" dirty="0" smtClean="0">
                <a:solidFill>
                  <a:srgbClr val="404040"/>
                </a:solidFill>
              </a:rPr>
              <a:t> 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(c&lt;b&lt;a)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94523" y="2333896"/>
            <a:ext cx="798803" cy="11321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581711" y="2333896"/>
            <a:ext cx="1256003" cy="11321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524585" y="5543004"/>
            <a:ext cx="1474135" cy="95925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29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277539" y="270711"/>
            <a:ext cx="7733832" cy="771487"/>
            <a:chOff x="2540976" y="279420"/>
            <a:chExt cx="8583161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8583161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 </a:t>
              </a: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3-9)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점유형태에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따른 근로여건 만족도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845405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8" y="1358537"/>
            <a:ext cx="3276691" cy="51928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246" y="1524882"/>
            <a:ext cx="5216960" cy="5026497"/>
          </a:xfrm>
          <a:prstGeom prst="rect">
            <a:avLst/>
          </a:prstGeom>
        </p:spPr>
      </p:pic>
      <p:sp>
        <p:nvSpPr>
          <p:cNvPr id="7" name="Freeform 6"/>
          <p:cNvSpPr>
            <a:spLocks/>
          </p:cNvSpPr>
          <p:nvPr/>
        </p:nvSpPr>
        <p:spPr bwMode="auto">
          <a:xfrm>
            <a:off x="8584624" y="1623825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671034" y="1765595"/>
            <a:ext cx="352096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04040"/>
                </a:solidFill>
              </a:rPr>
              <a:t>ANOVA </a:t>
            </a:r>
            <a:r>
              <a:rPr lang="ko-KR" altLang="en-US" sz="1600" dirty="0">
                <a:solidFill>
                  <a:srgbClr val="404040"/>
                </a:solidFill>
              </a:rPr>
              <a:t>및 </a:t>
            </a:r>
            <a:r>
              <a:rPr lang="ko-KR" altLang="en-US" sz="1600" dirty="0" err="1" smtClean="0">
                <a:solidFill>
                  <a:srgbClr val="404040"/>
                </a:solidFill>
              </a:rPr>
              <a:t>사후검정</a:t>
            </a:r>
            <a:r>
              <a:rPr lang="ko-KR" altLang="en-US" sz="1600" dirty="0" smtClean="0">
                <a:solidFill>
                  <a:srgbClr val="404040"/>
                </a:solidFill>
              </a:rPr>
              <a:t> </a:t>
            </a:r>
            <a:r>
              <a:rPr lang="ko-KR" altLang="en-US" sz="1600" dirty="0">
                <a:solidFill>
                  <a:srgbClr val="404040"/>
                </a:solidFill>
              </a:rPr>
              <a:t>결과</a:t>
            </a:r>
            <a:r>
              <a:rPr lang="en-US" altLang="ko-KR" sz="1600" dirty="0">
                <a:solidFill>
                  <a:srgbClr val="404040"/>
                </a:solidFill>
              </a:rPr>
              <a:t>,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404040"/>
                </a:solidFill>
              </a:rPr>
              <a:t>근로 여건 만족도</a:t>
            </a:r>
            <a:r>
              <a:rPr lang="en-US" altLang="ko-KR" sz="1600" dirty="0" smtClean="0">
                <a:solidFill>
                  <a:srgbClr val="404040"/>
                </a:solidFill>
              </a:rPr>
              <a:t>(F=21.36,p</a:t>
            </a:r>
            <a:r>
              <a:rPr lang="en-US" altLang="ko-KR" sz="1600" dirty="0">
                <a:solidFill>
                  <a:srgbClr val="404040"/>
                </a:solidFill>
              </a:rPr>
              <a:t>&lt;.001)</a:t>
            </a:r>
            <a:r>
              <a:rPr lang="ko-KR" altLang="en-US" sz="1600" dirty="0">
                <a:solidFill>
                  <a:srgbClr val="404040"/>
                </a:solidFill>
              </a:rPr>
              <a:t>는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04040"/>
                </a:solidFill>
              </a:rPr>
              <a:t>자기집</a:t>
            </a:r>
            <a:r>
              <a:rPr lang="en-US" altLang="ko-KR" sz="1600" dirty="0" smtClean="0">
                <a:solidFill>
                  <a:srgbClr val="404040"/>
                </a:solidFill>
              </a:rPr>
              <a:t>, </a:t>
            </a:r>
            <a:r>
              <a:rPr lang="ko-KR" altLang="en-US" sz="1600" dirty="0" smtClean="0">
                <a:solidFill>
                  <a:srgbClr val="404040"/>
                </a:solidFill>
              </a:rPr>
              <a:t>전세</a:t>
            </a:r>
            <a:r>
              <a:rPr lang="en-US" altLang="ko-KR" sz="1600" dirty="0" smtClean="0">
                <a:solidFill>
                  <a:srgbClr val="404040"/>
                </a:solidFill>
              </a:rPr>
              <a:t>, </a:t>
            </a:r>
            <a:r>
              <a:rPr lang="ko-KR" altLang="en-US" sz="1600" dirty="0" smtClean="0">
                <a:solidFill>
                  <a:srgbClr val="404040"/>
                </a:solidFill>
              </a:rPr>
              <a:t>무상 </a:t>
            </a:r>
            <a:r>
              <a:rPr lang="en-US" altLang="ko-KR" sz="1600" dirty="0" smtClean="0">
                <a:solidFill>
                  <a:srgbClr val="404040"/>
                </a:solidFill>
              </a:rPr>
              <a:t>(a)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04040"/>
                </a:solidFill>
              </a:rPr>
              <a:t>보증금 있는 월세</a:t>
            </a:r>
            <a:r>
              <a:rPr lang="en-US" altLang="ko-KR" sz="1600" dirty="0" smtClean="0">
                <a:solidFill>
                  <a:srgbClr val="404040"/>
                </a:solidFill>
              </a:rPr>
              <a:t>,</a:t>
            </a:r>
            <a:endParaRPr lang="en-US" altLang="ko-KR" sz="16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404040"/>
                </a:solidFill>
              </a:rPr>
              <a:t>    </a:t>
            </a:r>
            <a:r>
              <a:rPr lang="ko-KR" altLang="en-US" sz="1600" dirty="0" smtClean="0">
                <a:solidFill>
                  <a:srgbClr val="404040"/>
                </a:solidFill>
              </a:rPr>
              <a:t>보증금 없는 월세</a:t>
            </a:r>
            <a:r>
              <a:rPr lang="en-US" altLang="ko-KR" sz="1600" dirty="0" smtClean="0">
                <a:solidFill>
                  <a:srgbClr val="404040"/>
                </a:solidFill>
              </a:rPr>
              <a:t>(b) 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404040"/>
                </a:solidFill>
              </a:rPr>
              <a:t>간 </a:t>
            </a:r>
            <a:r>
              <a:rPr lang="ko-KR" altLang="en-US" sz="1600" dirty="0">
                <a:solidFill>
                  <a:srgbClr val="404040"/>
                </a:solidFill>
              </a:rPr>
              <a:t>차이가 </a:t>
            </a:r>
            <a:r>
              <a:rPr lang="ko-KR" altLang="en-US" sz="1600" dirty="0" smtClean="0">
                <a:solidFill>
                  <a:srgbClr val="404040"/>
                </a:solidFill>
              </a:rPr>
              <a:t>있음 </a:t>
            </a:r>
            <a:r>
              <a:rPr lang="en-US" altLang="ko-KR" sz="1600" dirty="0" smtClean="0">
                <a:solidFill>
                  <a:srgbClr val="404040"/>
                </a:solidFill>
              </a:rPr>
              <a:t>(b&lt;a)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75359" y="2386143"/>
            <a:ext cx="798803" cy="11321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43790" y="2386143"/>
            <a:ext cx="1256003" cy="11321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13914" y="5592129"/>
            <a:ext cx="1474135" cy="95925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48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190447" y="279420"/>
            <a:ext cx="7733832" cy="771487"/>
            <a:chOff x="2540976" y="279420"/>
            <a:chExt cx="8583161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8583161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 </a:t>
              </a: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3-9)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점유형태에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따른 부산시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정주의사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5" y="1454332"/>
            <a:ext cx="3307821" cy="50137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046" y="1454332"/>
            <a:ext cx="5002495" cy="50137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84068" y="2299050"/>
            <a:ext cx="798803" cy="11321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79865" y="2299049"/>
            <a:ext cx="1256003" cy="11321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00046" y="5434149"/>
            <a:ext cx="1524800" cy="1033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8584624" y="1623825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671034" y="1765595"/>
            <a:ext cx="352096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04040"/>
                </a:solidFill>
              </a:rPr>
              <a:t>ANOVA </a:t>
            </a:r>
            <a:r>
              <a:rPr lang="ko-KR" altLang="en-US" sz="1600" dirty="0">
                <a:solidFill>
                  <a:srgbClr val="404040"/>
                </a:solidFill>
              </a:rPr>
              <a:t>및 </a:t>
            </a:r>
            <a:r>
              <a:rPr lang="ko-KR" altLang="en-US" sz="1600" dirty="0" err="1" smtClean="0">
                <a:solidFill>
                  <a:srgbClr val="404040"/>
                </a:solidFill>
              </a:rPr>
              <a:t>사후검정</a:t>
            </a:r>
            <a:r>
              <a:rPr lang="ko-KR" altLang="en-US" sz="1600" dirty="0" smtClean="0">
                <a:solidFill>
                  <a:srgbClr val="404040"/>
                </a:solidFill>
              </a:rPr>
              <a:t> </a:t>
            </a:r>
            <a:r>
              <a:rPr lang="ko-KR" altLang="en-US" sz="1600" dirty="0">
                <a:solidFill>
                  <a:srgbClr val="404040"/>
                </a:solidFill>
              </a:rPr>
              <a:t>결과</a:t>
            </a:r>
            <a:r>
              <a:rPr lang="en-US" altLang="ko-KR" sz="1600" dirty="0">
                <a:solidFill>
                  <a:srgbClr val="404040"/>
                </a:solidFill>
              </a:rPr>
              <a:t>,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404040"/>
                </a:solidFill>
              </a:rPr>
              <a:t>부산시 </a:t>
            </a:r>
            <a:r>
              <a:rPr lang="ko-KR" altLang="en-US" sz="1600" dirty="0" err="1" smtClean="0">
                <a:solidFill>
                  <a:srgbClr val="404040"/>
                </a:solidFill>
              </a:rPr>
              <a:t>정주의사</a:t>
            </a:r>
            <a:r>
              <a:rPr lang="en-US" altLang="ko-KR" sz="1600" dirty="0" smtClean="0">
                <a:solidFill>
                  <a:srgbClr val="404040"/>
                </a:solidFill>
              </a:rPr>
              <a:t>(F=26.5,p</a:t>
            </a:r>
            <a:r>
              <a:rPr lang="en-US" altLang="ko-KR" sz="1600" dirty="0">
                <a:solidFill>
                  <a:srgbClr val="404040"/>
                </a:solidFill>
              </a:rPr>
              <a:t>&lt;.001)</a:t>
            </a:r>
            <a:r>
              <a:rPr lang="ko-KR" altLang="en-US" sz="1600" dirty="0">
                <a:solidFill>
                  <a:srgbClr val="404040"/>
                </a:solidFill>
              </a:rPr>
              <a:t>는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04040"/>
                </a:solidFill>
              </a:rPr>
              <a:t>자기집</a:t>
            </a:r>
            <a:r>
              <a:rPr lang="en-US" altLang="ko-KR" sz="1600" dirty="0" smtClean="0">
                <a:solidFill>
                  <a:srgbClr val="404040"/>
                </a:solidFill>
              </a:rPr>
              <a:t>, </a:t>
            </a:r>
            <a:r>
              <a:rPr lang="ko-KR" altLang="en-US" sz="1600" dirty="0" smtClean="0">
                <a:solidFill>
                  <a:srgbClr val="404040"/>
                </a:solidFill>
              </a:rPr>
              <a:t>무상 </a:t>
            </a:r>
            <a:r>
              <a:rPr lang="en-US" altLang="ko-KR" sz="1600" dirty="0" smtClean="0">
                <a:solidFill>
                  <a:srgbClr val="404040"/>
                </a:solidFill>
              </a:rPr>
              <a:t>(a)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04040"/>
                </a:solidFill>
              </a:rPr>
              <a:t>보증금 없는 월세</a:t>
            </a:r>
            <a:r>
              <a:rPr lang="en-US" altLang="ko-KR" sz="1600" dirty="0">
                <a:solidFill>
                  <a:srgbClr val="404040"/>
                </a:solidFill>
              </a:rPr>
              <a:t> </a:t>
            </a:r>
            <a:r>
              <a:rPr lang="en-US" altLang="ko-KR" sz="1600" dirty="0" smtClean="0">
                <a:solidFill>
                  <a:srgbClr val="404040"/>
                </a:solidFill>
              </a:rPr>
              <a:t>(b)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04040"/>
                </a:solidFill>
              </a:rPr>
              <a:t>전세</a:t>
            </a:r>
            <a:r>
              <a:rPr lang="en-US" altLang="ko-KR" sz="1600" dirty="0" smtClean="0">
                <a:solidFill>
                  <a:srgbClr val="404040"/>
                </a:solidFill>
              </a:rPr>
              <a:t>, </a:t>
            </a:r>
            <a:r>
              <a:rPr lang="ko-KR" altLang="en-US" sz="1600" dirty="0" smtClean="0">
                <a:solidFill>
                  <a:srgbClr val="404040"/>
                </a:solidFill>
              </a:rPr>
              <a:t>보증금 있는 월세</a:t>
            </a:r>
            <a:r>
              <a:rPr lang="en-US" altLang="ko-KR" sz="1600" dirty="0" smtClean="0">
                <a:solidFill>
                  <a:srgbClr val="404040"/>
                </a:solidFill>
              </a:rPr>
              <a:t>(c) 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404040"/>
                </a:solidFill>
              </a:rPr>
              <a:t>간 </a:t>
            </a:r>
            <a:r>
              <a:rPr lang="ko-KR" altLang="en-US" sz="1600" dirty="0">
                <a:solidFill>
                  <a:srgbClr val="404040"/>
                </a:solidFill>
              </a:rPr>
              <a:t>차이가 </a:t>
            </a:r>
            <a:r>
              <a:rPr lang="ko-KR" altLang="en-US" sz="1600" dirty="0" smtClean="0">
                <a:solidFill>
                  <a:srgbClr val="404040"/>
                </a:solidFill>
              </a:rPr>
              <a:t>있음 </a:t>
            </a:r>
            <a:r>
              <a:rPr lang="en-US" altLang="ko-KR" sz="1600" dirty="0" smtClean="0">
                <a:solidFill>
                  <a:srgbClr val="404040"/>
                </a:solidFill>
              </a:rPr>
              <a:t>(c&lt;b&lt;a)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5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235357" y="311022"/>
            <a:ext cx="7806984" cy="771487"/>
            <a:chOff x="2540976" y="279420"/>
            <a:chExt cx="7806984" cy="771487"/>
          </a:xfrm>
        </p:grpSpPr>
        <p:sp>
          <p:nvSpPr>
            <p:cNvPr id="11" name="직사각형 10"/>
            <p:cNvSpPr/>
            <p:nvPr/>
          </p:nvSpPr>
          <p:spPr>
            <a:xfrm>
              <a:off x="2540976" y="279420"/>
              <a:ext cx="780698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</a:t>
              </a:r>
              <a:r>
                <a:rPr lang="en-US" altLang="ko-KR" sz="2800" b="1" i="1" kern="0" dirty="0">
                  <a:solidFill>
                    <a:srgbClr val="14B9B7"/>
                  </a:solidFill>
                </a:rPr>
                <a:t>1</a:t>
              </a: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) 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분석 대상</a:t>
              </a:r>
              <a:endParaRPr lang="en-US" altLang="ko-KR" sz="2800" b="1" i="1" kern="0" dirty="0" smtClean="0">
                <a:solidFill>
                  <a:srgbClr val="14B9B7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382487" y="2139970"/>
            <a:ext cx="7564003" cy="3396306"/>
          </a:xfrm>
          <a:prstGeom prst="rect">
            <a:avLst/>
          </a:prstGeom>
          <a:solidFill>
            <a:schemeClr val="bg1"/>
          </a:solidFill>
          <a:ln w="19050">
            <a:solidFill>
              <a:srgbClr val="14B9B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srgbClr val="404040"/>
                </a:solidFill>
              </a:rPr>
              <a:t>[2019 </a:t>
            </a:r>
            <a:r>
              <a:rPr lang="ko-KR" altLang="en-US" sz="3200" b="1" kern="0" dirty="0">
                <a:solidFill>
                  <a:srgbClr val="404040"/>
                </a:solidFill>
              </a:rPr>
              <a:t>부산 </a:t>
            </a:r>
            <a:r>
              <a:rPr lang="ko-KR" altLang="en-US" sz="3200" b="1" kern="0" dirty="0" err="1">
                <a:solidFill>
                  <a:srgbClr val="404040"/>
                </a:solidFill>
              </a:rPr>
              <a:t>사회조사</a:t>
            </a:r>
            <a:r>
              <a:rPr lang="en-US" altLang="ko-KR" sz="3200" b="1" kern="0" dirty="0">
                <a:solidFill>
                  <a:srgbClr val="404040"/>
                </a:solidFill>
              </a:rPr>
              <a:t>]</a:t>
            </a:r>
          </a:p>
          <a:p>
            <a:pPr algn="ctr" latinLnBrk="0">
              <a:defRPr/>
            </a:pPr>
            <a:r>
              <a:rPr lang="en-US" altLang="ko-KR" sz="2800" kern="0" dirty="0">
                <a:solidFill>
                  <a:srgbClr val="404040"/>
                </a:solidFill>
              </a:rPr>
              <a:t>17,860 </a:t>
            </a:r>
            <a:r>
              <a:rPr lang="ko-KR" altLang="en-US" sz="2800" kern="0" dirty="0" err="1">
                <a:solidFill>
                  <a:srgbClr val="404040"/>
                </a:solidFill>
              </a:rPr>
              <a:t>표본가구</a:t>
            </a:r>
            <a:r>
              <a:rPr lang="ko-KR" altLang="en-US" sz="2800" kern="0" dirty="0">
                <a:solidFill>
                  <a:srgbClr val="404040"/>
                </a:solidFill>
              </a:rPr>
              <a:t> 내 상주하는 </a:t>
            </a:r>
          </a:p>
          <a:p>
            <a:pPr algn="ctr" latinLnBrk="0">
              <a:defRPr/>
            </a:pPr>
            <a:r>
              <a:rPr lang="ko-KR" altLang="en-US" sz="2800" b="1" kern="0" dirty="0">
                <a:solidFill>
                  <a:srgbClr val="404040"/>
                </a:solidFill>
              </a:rPr>
              <a:t>만 </a:t>
            </a:r>
            <a:r>
              <a:rPr lang="en-US" altLang="ko-KR" sz="2800" b="1" kern="0" dirty="0">
                <a:solidFill>
                  <a:srgbClr val="404040"/>
                </a:solidFill>
              </a:rPr>
              <a:t>15</a:t>
            </a:r>
            <a:r>
              <a:rPr lang="ko-KR" altLang="en-US" sz="2800" b="1" kern="0" dirty="0">
                <a:solidFill>
                  <a:srgbClr val="404040"/>
                </a:solidFill>
              </a:rPr>
              <a:t>세 이상 </a:t>
            </a:r>
            <a:r>
              <a:rPr lang="ko-KR" altLang="en-US" sz="2800" b="1" kern="0" dirty="0" err="1">
                <a:solidFill>
                  <a:srgbClr val="404040"/>
                </a:solidFill>
              </a:rPr>
              <a:t>가구원</a:t>
            </a:r>
            <a:r>
              <a:rPr lang="ko-KR" altLang="en-US" sz="2800" b="1" kern="0" dirty="0">
                <a:solidFill>
                  <a:srgbClr val="404040"/>
                </a:solidFill>
              </a:rPr>
              <a:t> 약 </a:t>
            </a:r>
            <a:r>
              <a:rPr lang="en-US" altLang="ko-KR" sz="2800" b="1" kern="0" dirty="0">
                <a:solidFill>
                  <a:srgbClr val="404040"/>
                </a:solidFill>
              </a:rPr>
              <a:t>33,004</a:t>
            </a:r>
            <a:r>
              <a:rPr lang="ko-KR" altLang="en-US" sz="2800" b="1" kern="0" dirty="0">
                <a:solidFill>
                  <a:srgbClr val="404040"/>
                </a:solidFill>
              </a:rPr>
              <a:t>명 대상</a:t>
            </a:r>
          </a:p>
          <a:p>
            <a:pPr algn="ctr" latinLnBrk="0">
              <a:defRPr/>
            </a:pPr>
            <a:r>
              <a:rPr lang="en-US" altLang="ko-KR" sz="2800" kern="0" dirty="0">
                <a:solidFill>
                  <a:srgbClr val="404040"/>
                </a:solidFill>
              </a:rPr>
              <a:t>(</a:t>
            </a:r>
            <a:r>
              <a:rPr lang="ko-KR" altLang="en-US" sz="2800" kern="0" dirty="0">
                <a:solidFill>
                  <a:srgbClr val="404040"/>
                </a:solidFill>
              </a:rPr>
              <a:t>조사기간</a:t>
            </a:r>
            <a:r>
              <a:rPr lang="en-US" altLang="ko-KR" sz="2800" kern="0" dirty="0">
                <a:solidFill>
                  <a:srgbClr val="404040"/>
                </a:solidFill>
              </a:rPr>
              <a:t>: 2019.8.19~9.8)</a:t>
            </a:r>
          </a:p>
        </p:txBody>
      </p:sp>
    </p:spTree>
    <p:extLst>
      <p:ext uri="{BB962C8B-B14F-4D97-AF65-F5344CB8AC3E}">
        <p14:creationId xmlns:p14="http://schemas.microsoft.com/office/powerpoint/2010/main" val="221286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617176" y="279420"/>
            <a:ext cx="6126230" cy="771487"/>
            <a:chOff x="2540976" y="279420"/>
            <a:chExt cx="6967064" cy="771487"/>
          </a:xfrm>
        </p:grpSpPr>
        <p:sp>
          <p:nvSpPr>
            <p:cNvPr id="18" name="직사각형 17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</a:t>
              </a: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3-10)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직업군에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따른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주요변수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6743584" y="2275760"/>
            <a:ext cx="1141410" cy="1024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6"/>
          <p:cNvSpPr>
            <a:spLocks/>
          </p:cNvSpPr>
          <p:nvPr/>
        </p:nvSpPr>
        <p:spPr bwMode="auto">
          <a:xfrm>
            <a:off x="8112846" y="1508136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272750" y="1628866"/>
            <a:ext cx="425453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직업군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job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전문관리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사무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서비스 판매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농어업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기능노무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3" y="1508136"/>
            <a:ext cx="6325483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2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6500698" cy="771487"/>
            <a:chOff x="2540976" y="279420"/>
            <a:chExt cx="766982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766982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</a:t>
              </a: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3-10)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직업군에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따른 삶의 만족도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13060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6" y="1436913"/>
            <a:ext cx="3259417" cy="49403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813" y="1436913"/>
            <a:ext cx="5223360" cy="49403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671034" y="1765595"/>
            <a:ext cx="352096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04040"/>
                </a:solidFill>
              </a:rPr>
              <a:t>ANOVA </a:t>
            </a:r>
            <a:r>
              <a:rPr lang="ko-KR" altLang="en-US" sz="1600" dirty="0">
                <a:solidFill>
                  <a:srgbClr val="404040"/>
                </a:solidFill>
              </a:rPr>
              <a:t>및 </a:t>
            </a:r>
            <a:r>
              <a:rPr lang="ko-KR" altLang="en-US" sz="1600" dirty="0" err="1" smtClean="0">
                <a:solidFill>
                  <a:srgbClr val="404040"/>
                </a:solidFill>
              </a:rPr>
              <a:t>사후검정</a:t>
            </a:r>
            <a:r>
              <a:rPr lang="ko-KR" altLang="en-US" sz="1600" dirty="0" smtClean="0">
                <a:solidFill>
                  <a:srgbClr val="404040"/>
                </a:solidFill>
              </a:rPr>
              <a:t> </a:t>
            </a:r>
            <a:r>
              <a:rPr lang="ko-KR" altLang="en-US" sz="1600" dirty="0">
                <a:solidFill>
                  <a:srgbClr val="404040"/>
                </a:solidFill>
              </a:rPr>
              <a:t>결과</a:t>
            </a:r>
            <a:r>
              <a:rPr lang="en-US" altLang="ko-KR" sz="1600" dirty="0">
                <a:solidFill>
                  <a:srgbClr val="404040"/>
                </a:solidFill>
              </a:rPr>
              <a:t>,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404040"/>
                </a:solidFill>
              </a:rPr>
              <a:t>삶의 만족도</a:t>
            </a:r>
            <a:r>
              <a:rPr lang="en-US" altLang="ko-KR" sz="1600" dirty="0" smtClean="0">
                <a:solidFill>
                  <a:srgbClr val="404040"/>
                </a:solidFill>
              </a:rPr>
              <a:t>(F=145.19,p</a:t>
            </a:r>
            <a:r>
              <a:rPr lang="en-US" altLang="ko-KR" sz="1600" dirty="0">
                <a:solidFill>
                  <a:srgbClr val="404040"/>
                </a:solidFill>
              </a:rPr>
              <a:t>&lt;.001)</a:t>
            </a:r>
            <a:r>
              <a:rPr lang="ko-KR" altLang="en-US" sz="1600" dirty="0">
                <a:solidFill>
                  <a:srgbClr val="404040"/>
                </a:solidFill>
              </a:rPr>
              <a:t>는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rgbClr val="404040"/>
                </a:solidFill>
              </a:rPr>
              <a:t>전문관리</a:t>
            </a:r>
            <a:r>
              <a:rPr lang="ko-KR" altLang="en-US" sz="1600" dirty="0" smtClean="0">
                <a:solidFill>
                  <a:srgbClr val="404040"/>
                </a:solidFill>
              </a:rPr>
              <a:t> </a:t>
            </a:r>
            <a:r>
              <a:rPr lang="en-US" altLang="ko-KR" sz="1600" dirty="0" smtClean="0">
                <a:solidFill>
                  <a:srgbClr val="404040"/>
                </a:solidFill>
              </a:rPr>
              <a:t>(a)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04040"/>
                </a:solidFill>
              </a:rPr>
              <a:t>사무</a:t>
            </a:r>
            <a:r>
              <a:rPr lang="en-US" altLang="ko-KR" sz="1600" dirty="0" smtClean="0">
                <a:solidFill>
                  <a:srgbClr val="404040"/>
                </a:solidFill>
              </a:rPr>
              <a:t> (b)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04040"/>
                </a:solidFill>
              </a:rPr>
              <a:t>서비스 판매</a:t>
            </a:r>
            <a:r>
              <a:rPr lang="en-US" altLang="ko-KR" sz="1600" dirty="0" smtClean="0">
                <a:solidFill>
                  <a:srgbClr val="404040"/>
                </a:solidFill>
              </a:rPr>
              <a:t>, </a:t>
            </a:r>
            <a:r>
              <a:rPr lang="ko-KR" altLang="en-US" sz="1600" dirty="0" err="1" smtClean="0">
                <a:solidFill>
                  <a:srgbClr val="404040"/>
                </a:solidFill>
              </a:rPr>
              <a:t>농어업</a:t>
            </a:r>
            <a:r>
              <a:rPr lang="en-US" altLang="ko-KR" sz="1600" dirty="0" smtClean="0">
                <a:solidFill>
                  <a:srgbClr val="404040"/>
                </a:solidFill>
              </a:rPr>
              <a:t>, </a:t>
            </a:r>
            <a:r>
              <a:rPr lang="ko-KR" altLang="en-US" sz="1600" dirty="0" err="1" smtClean="0">
                <a:solidFill>
                  <a:srgbClr val="404040"/>
                </a:solidFill>
              </a:rPr>
              <a:t>기능노무</a:t>
            </a:r>
            <a:r>
              <a:rPr lang="en-US" altLang="ko-KR" sz="1600" dirty="0" smtClean="0">
                <a:solidFill>
                  <a:srgbClr val="404040"/>
                </a:solidFill>
              </a:rPr>
              <a:t>(c) 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404040"/>
                </a:solidFill>
              </a:rPr>
              <a:t>간 </a:t>
            </a:r>
            <a:r>
              <a:rPr lang="ko-KR" altLang="en-US" sz="1600" dirty="0">
                <a:solidFill>
                  <a:srgbClr val="404040"/>
                </a:solidFill>
              </a:rPr>
              <a:t>차이가 </a:t>
            </a:r>
            <a:r>
              <a:rPr lang="ko-KR" altLang="en-US" sz="1600" dirty="0" smtClean="0">
                <a:solidFill>
                  <a:srgbClr val="404040"/>
                </a:solidFill>
              </a:rPr>
              <a:t>있음 </a:t>
            </a:r>
            <a:r>
              <a:rPr lang="en-US" altLang="ko-KR" sz="1600" dirty="0" smtClean="0">
                <a:solidFill>
                  <a:srgbClr val="404040"/>
                </a:solidFill>
              </a:rPr>
              <a:t>(c&lt;b&lt;a)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8584624" y="1623825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85813" y="2272930"/>
            <a:ext cx="798803" cy="11321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503999" y="2281633"/>
            <a:ext cx="1256003" cy="11321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85813" y="5343363"/>
            <a:ext cx="1524800" cy="1033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74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503961" y="279420"/>
            <a:ext cx="7119007" cy="771487"/>
            <a:chOff x="2540976" y="279420"/>
            <a:chExt cx="766982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766982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 </a:t>
              </a: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3-10)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직업군에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따른 근로여건 만족도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893730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0" y="1463040"/>
            <a:ext cx="3170637" cy="50069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07" y="1463041"/>
            <a:ext cx="5386297" cy="50069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33507" y="2338239"/>
            <a:ext cx="798803" cy="11321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474474" y="2338238"/>
            <a:ext cx="1256003" cy="11321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333507" y="5436110"/>
            <a:ext cx="1524800" cy="1033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8584624" y="1623825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719804" y="1765595"/>
            <a:ext cx="360737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04040"/>
                </a:solidFill>
              </a:rPr>
              <a:t>ANOVA </a:t>
            </a:r>
            <a:r>
              <a:rPr lang="ko-KR" altLang="en-US" sz="1600" dirty="0">
                <a:solidFill>
                  <a:srgbClr val="404040"/>
                </a:solidFill>
              </a:rPr>
              <a:t>및 </a:t>
            </a:r>
            <a:r>
              <a:rPr lang="ko-KR" altLang="en-US" sz="1600" dirty="0" err="1" smtClean="0">
                <a:solidFill>
                  <a:srgbClr val="404040"/>
                </a:solidFill>
              </a:rPr>
              <a:t>사후검정</a:t>
            </a:r>
            <a:r>
              <a:rPr lang="ko-KR" altLang="en-US" sz="1600" dirty="0" smtClean="0">
                <a:solidFill>
                  <a:srgbClr val="404040"/>
                </a:solidFill>
              </a:rPr>
              <a:t> </a:t>
            </a:r>
            <a:r>
              <a:rPr lang="ko-KR" altLang="en-US" sz="1600" dirty="0">
                <a:solidFill>
                  <a:srgbClr val="404040"/>
                </a:solidFill>
              </a:rPr>
              <a:t>결과</a:t>
            </a:r>
            <a:r>
              <a:rPr lang="en-US" altLang="ko-KR" sz="1600" dirty="0">
                <a:solidFill>
                  <a:srgbClr val="404040"/>
                </a:solidFill>
              </a:rPr>
              <a:t>,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404040"/>
                </a:solidFill>
              </a:rPr>
              <a:t>근로여건 만족도</a:t>
            </a:r>
            <a:r>
              <a:rPr lang="en-US" altLang="ko-KR" sz="1600" dirty="0" smtClean="0">
                <a:solidFill>
                  <a:srgbClr val="404040"/>
                </a:solidFill>
              </a:rPr>
              <a:t>(F=324.61,p</a:t>
            </a:r>
            <a:r>
              <a:rPr lang="en-US" altLang="ko-KR" sz="1600" dirty="0">
                <a:solidFill>
                  <a:srgbClr val="404040"/>
                </a:solidFill>
              </a:rPr>
              <a:t>&lt;.001)</a:t>
            </a:r>
            <a:r>
              <a:rPr lang="ko-KR" altLang="en-US" sz="1600" dirty="0">
                <a:solidFill>
                  <a:srgbClr val="404040"/>
                </a:solidFill>
              </a:rPr>
              <a:t>는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rgbClr val="404040"/>
                </a:solidFill>
              </a:rPr>
              <a:t>전문관리</a:t>
            </a:r>
            <a:r>
              <a:rPr lang="en-US" altLang="ko-KR" sz="1600" dirty="0" smtClean="0">
                <a:solidFill>
                  <a:srgbClr val="404040"/>
                </a:solidFill>
              </a:rPr>
              <a:t>,</a:t>
            </a:r>
            <a:r>
              <a:rPr lang="ko-KR" altLang="en-US" sz="1600" dirty="0" smtClean="0">
                <a:solidFill>
                  <a:srgbClr val="404040"/>
                </a:solidFill>
              </a:rPr>
              <a:t>사무 </a:t>
            </a:r>
            <a:r>
              <a:rPr lang="en-US" altLang="ko-KR" sz="1600" dirty="0" smtClean="0">
                <a:solidFill>
                  <a:srgbClr val="404040"/>
                </a:solidFill>
              </a:rPr>
              <a:t>(a)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04040"/>
                </a:solidFill>
              </a:rPr>
              <a:t>서비스 판매</a:t>
            </a:r>
            <a:r>
              <a:rPr lang="en-US" altLang="ko-KR" sz="1600" dirty="0" smtClean="0">
                <a:solidFill>
                  <a:srgbClr val="404040"/>
                </a:solidFill>
              </a:rPr>
              <a:t>, </a:t>
            </a:r>
            <a:r>
              <a:rPr lang="ko-KR" altLang="en-US" sz="1600" dirty="0" err="1" smtClean="0">
                <a:solidFill>
                  <a:srgbClr val="404040"/>
                </a:solidFill>
              </a:rPr>
              <a:t>농어업</a:t>
            </a:r>
            <a:r>
              <a:rPr lang="en-US" altLang="ko-KR" sz="1600" dirty="0" smtClean="0">
                <a:solidFill>
                  <a:srgbClr val="404040"/>
                </a:solidFill>
              </a:rPr>
              <a:t> (b)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rgbClr val="404040"/>
                </a:solidFill>
              </a:rPr>
              <a:t>기능노무</a:t>
            </a:r>
            <a:r>
              <a:rPr lang="en-US" altLang="ko-KR" sz="1600" dirty="0" smtClean="0">
                <a:solidFill>
                  <a:srgbClr val="404040"/>
                </a:solidFill>
              </a:rPr>
              <a:t>(c) 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404040"/>
                </a:solidFill>
              </a:rPr>
              <a:t>간 </a:t>
            </a:r>
            <a:r>
              <a:rPr lang="ko-KR" altLang="en-US" sz="1600" dirty="0">
                <a:solidFill>
                  <a:srgbClr val="404040"/>
                </a:solidFill>
              </a:rPr>
              <a:t>차이가 </a:t>
            </a:r>
            <a:r>
              <a:rPr lang="ko-KR" altLang="en-US" sz="1600" dirty="0" smtClean="0">
                <a:solidFill>
                  <a:srgbClr val="404040"/>
                </a:solidFill>
              </a:rPr>
              <a:t>있음 </a:t>
            </a:r>
            <a:r>
              <a:rPr lang="en-US" altLang="ko-KR" sz="1600" dirty="0" smtClean="0">
                <a:solidFill>
                  <a:srgbClr val="404040"/>
                </a:solidFill>
              </a:rPr>
              <a:t>(c&lt;b&lt;a)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582339" y="279420"/>
            <a:ext cx="7127715" cy="771487"/>
            <a:chOff x="2540976" y="279420"/>
            <a:chExt cx="766982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766982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 </a:t>
              </a: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3-10)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직업군에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따른 부산시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정주의사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845405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1" y="1393372"/>
            <a:ext cx="3228089" cy="51339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990" y="1393372"/>
            <a:ext cx="5271503" cy="5133998"/>
          </a:xfrm>
          <a:prstGeom prst="rect">
            <a:avLst/>
          </a:prstGeom>
        </p:spPr>
      </p:pic>
      <p:sp>
        <p:nvSpPr>
          <p:cNvPr id="7" name="Freeform 6"/>
          <p:cNvSpPr>
            <a:spLocks/>
          </p:cNvSpPr>
          <p:nvPr/>
        </p:nvSpPr>
        <p:spPr bwMode="auto">
          <a:xfrm>
            <a:off x="8584624" y="1623825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719804" y="1765595"/>
            <a:ext cx="360737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해석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04040"/>
                </a:solidFill>
              </a:rPr>
              <a:t>ANOVA </a:t>
            </a:r>
            <a:r>
              <a:rPr lang="ko-KR" altLang="en-US" sz="1600" dirty="0">
                <a:solidFill>
                  <a:srgbClr val="404040"/>
                </a:solidFill>
              </a:rPr>
              <a:t>및 </a:t>
            </a:r>
            <a:r>
              <a:rPr lang="ko-KR" altLang="en-US" sz="1600" dirty="0" err="1" smtClean="0">
                <a:solidFill>
                  <a:srgbClr val="404040"/>
                </a:solidFill>
              </a:rPr>
              <a:t>사후검정</a:t>
            </a:r>
            <a:r>
              <a:rPr lang="ko-KR" altLang="en-US" sz="1600" dirty="0" smtClean="0">
                <a:solidFill>
                  <a:srgbClr val="404040"/>
                </a:solidFill>
              </a:rPr>
              <a:t> </a:t>
            </a:r>
            <a:r>
              <a:rPr lang="ko-KR" altLang="en-US" sz="1600" dirty="0">
                <a:solidFill>
                  <a:srgbClr val="404040"/>
                </a:solidFill>
              </a:rPr>
              <a:t>결과</a:t>
            </a:r>
            <a:r>
              <a:rPr lang="en-US" altLang="ko-KR" sz="1600" dirty="0">
                <a:solidFill>
                  <a:srgbClr val="404040"/>
                </a:solidFill>
              </a:rPr>
              <a:t>,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404040"/>
                </a:solidFill>
              </a:rPr>
              <a:t>부산시 </a:t>
            </a:r>
            <a:r>
              <a:rPr lang="ko-KR" altLang="en-US" sz="1600" dirty="0" err="1" smtClean="0">
                <a:solidFill>
                  <a:srgbClr val="404040"/>
                </a:solidFill>
              </a:rPr>
              <a:t>정주의사</a:t>
            </a:r>
            <a:r>
              <a:rPr lang="en-US" altLang="ko-KR" sz="1600" dirty="0" smtClean="0">
                <a:solidFill>
                  <a:srgbClr val="404040"/>
                </a:solidFill>
              </a:rPr>
              <a:t>(F=324.61,p</a:t>
            </a:r>
            <a:r>
              <a:rPr lang="en-US" altLang="ko-KR" sz="1600" dirty="0">
                <a:solidFill>
                  <a:srgbClr val="404040"/>
                </a:solidFill>
              </a:rPr>
              <a:t>&lt;.001)</a:t>
            </a:r>
            <a:r>
              <a:rPr lang="ko-KR" altLang="en-US" sz="1600" dirty="0">
                <a:solidFill>
                  <a:srgbClr val="404040"/>
                </a:solidFill>
              </a:rPr>
              <a:t>는 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rgbClr val="404040"/>
                </a:solidFill>
              </a:rPr>
              <a:t>농어업</a:t>
            </a:r>
            <a:r>
              <a:rPr lang="ko-KR" altLang="en-US" sz="1600" dirty="0" smtClean="0">
                <a:solidFill>
                  <a:srgbClr val="404040"/>
                </a:solidFill>
              </a:rPr>
              <a:t> </a:t>
            </a:r>
            <a:r>
              <a:rPr lang="en-US" altLang="ko-KR" sz="1600" dirty="0" smtClean="0">
                <a:solidFill>
                  <a:srgbClr val="404040"/>
                </a:solidFill>
              </a:rPr>
              <a:t>(a)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rgbClr val="404040"/>
                </a:solidFill>
              </a:rPr>
              <a:t>전문관리</a:t>
            </a:r>
            <a:r>
              <a:rPr lang="en-US" altLang="ko-KR" sz="1600" dirty="0" smtClean="0">
                <a:solidFill>
                  <a:srgbClr val="404040"/>
                </a:solidFill>
              </a:rPr>
              <a:t>, </a:t>
            </a:r>
            <a:r>
              <a:rPr lang="ko-KR" altLang="en-US" sz="1600" dirty="0" smtClean="0">
                <a:solidFill>
                  <a:srgbClr val="404040"/>
                </a:solidFill>
              </a:rPr>
              <a:t>사무</a:t>
            </a:r>
            <a:r>
              <a:rPr lang="en-US" altLang="ko-KR" sz="1600" dirty="0" smtClean="0">
                <a:solidFill>
                  <a:srgbClr val="404040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404040"/>
                </a:solidFill>
              </a:rPr>
              <a:t> </a:t>
            </a:r>
            <a:r>
              <a:rPr lang="ko-KR" altLang="en-US" sz="1600" dirty="0" smtClean="0">
                <a:solidFill>
                  <a:srgbClr val="404040"/>
                </a:solidFill>
              </a:rPr>
              <a:t>   서비스 판매</a:t>
            </a:r>
            <a:r>
              <a:rPr lang="en-US" altLang="ko-KR" sz="1600" dirty="0" smtClean="0">
                <a:solidFill>
                  <a:srgbClr val="404040"/>
                </a:solidFill>
              </a:rPr>
              <a:t>, </a:t>
            </a:r>
            <a:r>
              <a:rPr lang="ko-KR" altLang="en-US" sz="1600" dirty="0" err="1" smtClean="0">
                <a:solidFill>
                  <a:srgbClr val="404040"/>
                </a:solidFill>
              </a:rPr>
              <a:t>기능노무</a:t>
            </a:r>
            <a:r>
              <a:rPr lang="en-US" altLang="ko-KR" sz="1600" dirty="0" smtClean="0">
                <a:solidFill>
                  <a:srgbClr val="404040"/>
                </a:solidFill>
              </a:rPr>
              <a:t> (b) 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404040"/>
                </a:solidFill>
              </a:rPr>
              <a:t>간 </a:t>
            </a:r>
            <a:r>
              <a:rPr lang="ko-KR" altLang="en-US" sz="1600" dirty="0">
                <a:solidFill>
                  <a:srgbClr val="404040"/>
                </a:solidFill>
              </a:rPr>
              <a:t>차이가 </a:t>
            </a:r>
            <a:r>
              <a:rPr lang="ko-KR" altLang="en-US" sz="1600" dirty="0" smtClean="0">
                <a:solidFill>
                  <a:srgbClr val="404040"/>
                </a:solidFill>
              </a:rPr>
              <a:t>있음 </a:t>
            </a:r>
            <a:r>
              <a:rPr lang="en-US" altLang="ko-KR" sz="1600" dirty="0" smtClean="0">
                <a:solidFill>
                  <a:srgbClr val="404040"/>
                </a:solidFill>
              </a:rPr>
              <a:t>(b&lt;a)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67990" y="2277279"/>
            <a:ext cx="798803" cy="11321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46196" y="2277279"/>
            <a:ext cx="1343175" cy="11321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87679" y="5493446"/>
            <a:ext cx="1524800" cy="1033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07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80" name="직사각형 79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배경변수에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따른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주요변수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회귀 분석 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540976" y="279420"/>
              <a:ext cx="839256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68" name="차트 67"/>
          <p:cNvGraphicFramePr/>
          <p:nvPr>
            <p:extLst/>
          </p:nvPr>
        </p:nvGraphicFramePr>
        <p:xfrm>
          <a:off x="755135" y="2650011"/>
          <a:ext cx="10631733" cy="3533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5" name="타원 84"/>
          <p:cNvSpPr/>
          <p:nvPr/>
        </p:nvSpPr>
        <p:spPr>
          <a:xfrm>
            <a:off x="6747013" y="3443996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699204" y="5625411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1777345" y="4567693"/>
            <a:ext cx="0" cy="103493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모서리가 둥근 직사각형 92"/>
          <p:cNvSpPr/>
          <p:nvPr/>
        </p:nvSpPr>
        <p:spPr>
          <a:xfrm>
            <a:off x="1085235" y="4133074"/>
            <a:ext cx="1441207" cy="442788"/>
          </a:xfrm>
          <a:prstGeom prst="roundRect">
            <a:avLst>
              <a:gd name="adj" fmla="val 50000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</a:rPr>
              <a:t>대중교통</a:t>
            </a:r>
            <a:endParaRPr lang="en-US" altLang="ko-KR" sz="120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prstClr val="white"/>
                </a:solidFill>
              </a:rPr>
              <a:t>이용만족도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3355262" y="5267337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5130056" y="4162920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8" name="직선 연결선 97"/>
          <p:cNvCxnSpPr>
            <a:stCxn id="99" idx="2"/>
            <a:endCxn id="97" idx="0"/>
          </p:cNvCxnSpPr>
          <p:nvPr/>
        </p:nvCxnSpPr>
        <p:spPr>
          <a:xfrm>
            <a:off x="5202280" y="2520536"/>
            <a:ext cx="5918" cy="1642384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모서리가 둥근 직사각형 98"/>
          <p:cNvSpPr/>
          <p:nvPr/>
        </p:nvSpPr>
        <p:spPr>
          <a:xfrm>
            <a:off x="4386421" y="2067873"/>
            <a:ext cx="1631718" cy="452663"/>
          </a:xfrm>
          <a:prstGeom prst="roundRect">
            <a:avLst>
              <a:gd name="adj" fmla="val 50000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</a:rPr>
              <a:t>지역민자부심</a:t>
            </a:r>
            <a:endParaRPr lang="en-US" altLang="ko-KR" sz="1200" dirty="0" smtClean="0">
              <a:solidFill>
                <a:prstClr val="white"/>
              </a:solidFill>
            </a:endParaRPr>
          </a:p>
        </p:txBody>
      </p:sp>
      <p:cxnSp>
        <p:nvCxnSpPr>
          <p:cNvPr id="104" name="직선 연결선 103"/>
          <p:cNvCxnSpPr>
            <a:endCxn id="106" idx="0"/>
          </p:cNvCxnSpPr>
          <p:nvPr/>
        </p:nvCxnSpPr>
        <p:spPr>
          <a:xfrm>
            <a:off x="8530360" y="2663425"/>
            <a:ext cx="23000" cy="107974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타원 105"/>
          <p:cNvSpPr/>
          <p:nvPr/>
        </p:nvSpPr>
        <p:spPr>
          <a:xfrm>
            <a:off x="8475218" y="3743168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10167390" y="3082585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6" name="직선 연결선 115"/>
          <p:cNvCxnSpPr>
            <a:stCxn id="119" idx="2"/>
            <a:endCxn id="112" idx="0"/>
          </p:cNvCxnSpPr>
          <p:nvPr/>
        </p:nvCxnSpPr>
        <p:spPr>
          <a:xfrm flipH="1">
            <a:off x="10245532" y="2024746"/>
            <a:ext cx="4655" cy="105783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모서리가 둥근 직사각형 117"/>
          <p:cNvSpPr/>
          <p:nvPr/>
        </p:nvSpPr>
        <p:spPr>
          <a:xfrm>
            <a:off x="7714500" y="2210762"/>
            <a:ext cx="1631718" cy="452663"/>
          </a:xfrm>
          <a:prstGeom prst="roundRect">
            <a:avLst>
              <a:gd name="adj" fmla="val 50000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prstClr val="white"/>
                </a:solidFill>
              </a:rPr>
              <a:t>소득만족도</a:t>
            </a:r>
            <a:endParaRPr lang="en-US" altLang="ko-KR" sz="1200" dirty="0" smtClean="0">
              <a:solidFill>
                <a:prstClr val="white"/>
              </a:solidFill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9434328" y="1572083"/>
            <a:ext cx="1631718" cy="452663"/>
          </a:xfrm>
          <a:prstGeom prst="roundRect">
            <a:avLst>
              <a:gd name="adj" fmla="val 50000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</a:rPr>
              <a:t>장래가구소득기대</a:t>
            </a:r>
            <a:endParaRPr lang="en-US" altLang="ko-KR" sz="1200" dirty="0" smtClean="0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3427938" y="4236420"/>
            <a:ext cx="0" cy="103493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2735828" y="3801801"/>
            <a:ext cx="1441207" cy="442788"/>
          </a:xfrm>
          <a:prstGeom prst="roundRect">
            <a:avLst>
              <a:gd name="adj" fmla="val 50000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prstClr val="white"/>
                </a:solidFill>
              </a:rPr>
              <a:t>주거만족도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>
            <a:stCxn id="30" idx="2"/>
            <a:endCxn id="85" idx="0"/>
          </p:cNvCxnSpPr>
          <p:nvPr/>
        </p:nvCxnSpPr>
        <p:spPr>
          <a:xfrm>
            <a:off x="6814605" y="2101427"/>
            <a:ext cx="10550" cy="134256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6094001" y="1658639"/>
            <a:ext cx="1441207" cy="442788"/>
          </a:xfrm>
          <a:prstGeom prst="roundRect">
            <a:avLst>
              <a:gd name="adj" fmla="val 50000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prstClr val="white"/>
                </a:solidFill>
              </a:rPr>
              <a:t>지역정체성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9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6910872" cy="771487"/>
            <a:chOff x="2540976" y="279420"/>
            <a:chExt cx="766982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766982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   선형회귀분석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7" name="Freeform 6"/>
          <p:cNvSpPr>
            <a:spLocks/>
          </p:cNvSpPr>
          <p:nvPr/>
        </p:nvSpPr>
        <p:spPr bwMode="auto">
          <a:xfrm>
            <a:off x="7538423" y="1296337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6588120" y="2071036"/>
            <a:ext cx="950303" cy="1096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7698326" y="1438107"/>
            <a:ext cx="425453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데이터 전처리</a:t>
            </a:r>
            <a:endParaRPr lang="en-US" altLang="ko-KR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통근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〮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통학 교통수단 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lc9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매우 만족한다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약간 만족한다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보통이다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약간 </a:t>
            </a:r>
            <a:r>
              <a:rPr lang="ko-KR" alt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불만족한다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매우 </a:t>
            </a:r>
            <a:r>
              <a:rPr lang="ko-KR" alt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불만족한다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6588120" y="5525436"/>
            <a:ext cx="950303" cy="1096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/>
          <p:cNvSpPr>
            <a:spLocks/>
          </p:cNvSpPr>
          <p:nvPr/>
        </p:nvSpPr>
        <p:spPr bwMode="auto">
          <a:xfrm>
            <a:off x="7560935" y="4206151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7720838" y="4347921"/>
            <a:ext cx="4254530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부산시 </a:t>
            </a:r>
            <a:r>
              <a:rPr lang="ko-KR" altLang="en-US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정주의사</a:t>
            </a:r>
            <a:endParaRPr lang="en-US" altLang="ko-KR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독립변수 추가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배경변수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+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삶에 대한 만족도 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s31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+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근로여건만족도 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w7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38" y="1296337"/>
            <a:ext cx="6398182" cy="53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9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6910872" cy="771487"/>
            <a:chOff x="2540976" y="279420"/>
            <a:chExt cx="766982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766982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  삶의 만족도 선형회귀분석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7257284" y="3522904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7417188" y="3578708"/>
            <a:ext cx="4295917" cy="266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분석 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fontAlgn="base"/>
            <a:r>
              <a:rPr lang="ko-KR" altLang="en-US" dirty="0" smtClean="0">
                <a:solidFill>
                  <a:srgbClr val="404040"/>
                </a:solidFill>
              </a:rPr>
              <a:t>분석결과</a:t>
            </a:r>
            <a:r>
              <a:rPr lang="en-US" altLang="ko-KR" dirty="0" smtClean="0">
                <a:solidFill>
                  <a:srgbClr val="404040"/>
                </a:solidFill>
              </a:rPr>
              <a:t>,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Adjusted </a:t>
            </a:r>
            <a:r>
              <a:rPr lang="en-US" altLang="ko-KR" dirty="0">
                <a:solidFill>
                  <a:srgbClr val="404040"/>
                </a:solidFill>
              </a:rPr>
              <a:t>R-squared: </a:t>
            </a:r>
            <a:r>
              <a:rPr lang="en-US" altLang="ko-KR" dirty="0" smtClean="0">
                <a:solidFill>
                  <a:srgbClr val="404040"/>
                </a:solidFill>
              </a:rPr>
              <a:t>0.2213 </a:t>
            </a:r>
          </a:p>
          <a:p>
            <a:pPr fontAlgn="base"/>
            <a:r>
              <a:rPr lang="en-US" altLang="ko-KR" dirty="0">
                <a:solidFill>
                  <a:srgbClr val="404040"/>
                </a:solidFill>
              </a:rPr>
              <a:t> </a:t>
            </a:r>
            <a:r>
              <a:rPr lang="en-US" altLang="ko-KR" dirty="0" smtClean="0">
                <a:solidFill>
                  <a:srgbClr val="404040"/>
                </a:solidFill>
              </a:rPr>
              <a:t> 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→</a:t>
            </a:r>
            <a:r>
              <a:rPr lang="en-US" altLang="ko-KR" dirty="0" smtClean="0">
                <a:solidFill>
                  <a:srgbClr val="404040"/>
                </a:solidFill>
              </a:rPr>
              <a:t> 22% </a:t>
            </a:r>
            <a:r>
              <a:rPr lang="ko-KR" altLang="en-US" dirty="0" smtClean="0">
                <a:solidFill>
                  <a:srgbClr val="404040"/>
                </a:solidFill>
              </a:rPr>
              <a:t>설명력</a:t>
            </a:r>
            <a:endParaRPr lang="en-US" altLang="ko-KR" dirty="0" smtClean="0">
              <a:solidFill>
                <a:srgbClr val="40404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rgbClr val="404040"/>
                </a:solidFill>
              </a:rPr>
              <a:t>vif</a:t>
            </a:r>
            <a:r>
              <a:rPr lang="ko-KR" altLang="en-US" dirty="0" smtClean="0">
                <a:solidFill>
                  <a:srgbClr val="404040"/>
                </a:solidFill>
              </a:rPr>
              <a:t>값 </a:t>
            </a:r>
            <a:r>
              <a:rPr lang="ko-KR" altLang="en-US" dirty="0">
                <a:solidFill>
                  <a:srgbClr val="404040"/>
                </a:solidFill>
              </a:rPr>
              <a:t>모두 </a:t>
            </a:r>
            <a:r>
              <a:rPr lang="en-US" altLang="ko-KR" dirty="0">
                <a:solidFill>
                  <a:srgbClr val="404040"/>
                </a:solidFill>
              </a:rPr>
              <a:t>1</a:t>
            </a:r>
            <a:r>
              <a:rPr lang="ko-KR" altLang="en-US" dirty="0">
                <a:solidFill>
                  <a:srgbClr val="404040"/>
                </a:solidFill>
              </a:rPr>
              <a:t>점대로</a:t>
            </a:r>
            <a:r>
              <a:rPr lang="en-US" altLang="ko-KR" dirty="0">
                <a:solidFill>
                  <a:srgbClr val="404040"/>
                </a:solidFill>
              </a:rPr>
              <a:t>(&lt;4) </a:t>
            </a:r>
            <a:r>
              <a:rPr lang="ko-KR" altLang="en-US" dirty="0">
                <a:solidFill>
                  <a:srgbClr val="404040"/>
                </a:solidFill>
              </a:rPr>
              <a:t>독립변수 </a:t>
            </a:r>
            <a:r>
              <a:rPr lang="ko-KR" altLang="en-US" dirty="0" smtClean="0">
                <a:solidFill>
                  <a:srgbClr val="404040"/>
                </a:solidFill>
              </a:rPr>
              <a:t>간낮은상관관계 보임</a:t>
            </a:r>
            <a:r>
              <a:rPr lang="en-US" altLang="ko-KR" dirty="0" smtClean="0">
                <a:solidFill>
                  <a:srgbClr val="404040"/>
                </a:solidFill>
              </a:rPr>
              <a:t>(</a:t>
            </a:r>
            <a:r>
              <a:rPr lang="ko-KR" altLang="en-US" dirty="0" err="1">
                <a:solidFill>
                  <a:srgbClr val="404040"/>
                </a:solidFill>
              </a:rPr>
              <a:t>다중공선성</a:t>
            </a:r>
            <a:r>
              <a:rPr lang="ko-KR" altLang="en-US" dirty="0">
                <a:solidFill>
                  <a:srgbClr val="404040"/>
                </a:solidFill>
              </a:rPr>
              <a:t> 존재</a:t>
            </a:r>
            <a:r>
              <a:rPr lang="en-US" altLang="ko-KR" dirty="0">
                <a:solidFill>
                  <a:srgbClr val="404040"/>
                </a:solidFill>
              </a:rPr>
              <a:t>X)</a:t>
            </a:r>
            <a:endParaRPr lang="ko-KR" altLang="en-US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7220185" y="1399628"/>
            <a:ext cx="2839002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l</a:t>
            </a: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c9 -&gt; 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대중교통이용 만족도</a:t>
            </a: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lc10 -&gt; 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주거 만족도 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sl20 -&gt; </a:t>
            </a:r>
            <a:r>
              <a:rPr lang="ko-KR" altLang="en-US" sz="105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지역민으로서의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자부심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</a:t>
            </a: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l21 -&gt; 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지역 정체성 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in40_1 -&gt; 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소득 만족도  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f43 -&gt; </a:t>
            </a:r>
            <a:r>
              <a:rPr lang="ko-KR" altLang="en-US" sz="105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장래가구소득에대한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기대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" y="1372467"/>
            <a:ext cx="6535062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2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6910872" cy="771487"/>
            <a:chOff x="2540976" y="279420"/>
            <a:chExt cx="766982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766982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  근로여건 만족도 선형회귀분석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7232886" y="3533051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7392789" y="3653781"/>
            <a:ext cx="4270517" cy="303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분석 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fontAlgn="base"/>
            <a:r>
              <a:rPr lang="ko-KR" altLang="en-US" dirty="0" smtClean="0">
                <a:solidFill>
                  <a:srgbClr val="404040"/>
                </a:solidFill>
              </a:rPr>
              <a:t>분석결과</a:t>
            </a:r>
            <a:r>
              <a:rPr lang="en-US" altLang="ko-KR" dirty="0" smtClean="0">
                <a:solidFill>
                  <a:srgbClr val="404040"/>
                </a:solidFill>
              </a:rPr>
              <a:t>,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04040"/>
                </a:solidFill>
              </a:rPr>
              <a:t>Adjusted </a:t>
            </a:r>
            <a:r>
              <a:rPr lang="en-US" altLang="ko-KR" dirty="0">
                <a:solidFill>
                  <a:srgbClr val="404040"/>
                </a:solidFill>
              </a:rPr>
              <a:t>R-squared: </a:t>
            </a:r>
            <a:r>
              <a:rPr lang="en-US" altLang="ko-KR" dirty="0" smtClean="0">
                <a:solidFill>
                  <a:srgbClr val="404040"/>
                </a:solidFill>
              </a:rPr>
              <a:t>0.3055 </a:t>
            </a:r>
          </a:p>
          <a:p>
            <a:pPr fontAlgn="base"/>
            <a:r>
              <a:rPr lang="en-US" altLang="ko-KR" dirty="0" smtClean="0">
                <a:solidFill>
                  <a:srgbClr val="404040"/>
                </a:solidFill>
              </a:rPr>
              <a:t>  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→ </a:t>
            </a:r>
            <a:r>
              <a:rPr lang="en-US" altLang="ko-KR" dirty="0" smtClean="0">
                <a:solidFill>
                  <a:srgbClr val="404040"/>
                </a:solidFill>
              </a:rPr>
              <a:t>30% </a:t>
            </a:r>
            <a:r>
              <a:rPr lang="ko-KR" altLang="en-US" dirty="0">
                <a:solidFill>
                  <a:srgbClr val="404040"/>
                </a:solidFill>
              </a:rPr>
              <a:t>설명력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404040"/>
                </a:solidFill>
              </a:rPr>
              <a:t>v</a:t>
            </a:r>
            <a:r>
              <a:rPr lang="en-US" altLang="ko-KR" dirty="0" err="1" smtClean="0">
                <a:solidFill>
                  <a:srgbClr val="404040"/>
                </a:solidFill>
              </a:rPr>
              <a:t>if</a:t>
            </a:r>
            <a:r>
              <a:rPr lang="ko-KR" altLang="en-US" dirty="0" smtClean="0">
                <a:solidFill>
                  <a:srgbClr val="404040"/>
                </a:solidFill>
              </a:rPr>
              <a:t>값 </a:t>
            </a:r>
            <a:r>
              <a:rPr lang="ko-KR" altLang="en-US" dirty="0">
                <a:solidFill>
                  <a:srgbClr val="404040"/>
                </a:solidFill>
              </a:rPr>
              <a:t>모두 </a:t>
            </a:r>
            <a:r>
              <a:rPr lang="en-US" altLang="ko-KR" dirty="0">
                <a:solidFill>
                  <a:srgbClr val="404040"/>
                </a:solidFill>
              </a:rPr>
              <a:t>1</a:t>
            </a:r>
            <a:r>
              <a:rPr lang="ko-KR" altLang="en-US" dirty="0">
                <a:solidFill>
                  <a:srgbClr val="404040"/>
                </a:solidFill>
              </a:rPr>
              <a:t>점대로</a:t>
            </a:r>
            <a:r>
              <a:rPr lang="en-US" altLang="ko-KR" dirty="0">
                <a:solidFill>
                  <a:srgbClr val="404040"/>
                </a:solidFill>
              </a:rPr>
              <a:t>(&lt;4) </a:t>
            </a:r>
            <a:r>
              <a:rPr lang="ko-KR" altLang="en-US" dirty="0">
                <a:solidFill>
                  <a:srgbClr val="404040"/>
                </a:solidFill>
              </a:rPr>
              <a:t>독립변수 </a:t>
            </a:r>
            <a:r>
              <a:rPr lang="ko-KR" altLang="en-US" dirty="0" smtClean="0">
                <a:solidFill>
                  <a:srgbClr val="404040"/>
                </a:solidFill>
              </a:rPr>
              <a:t>간낮은상관관계 보임</a:t>
            </a:r>
            <a:r>
              <a:rPr lang="en-US" altLang="ko-KR" dirty="0" smtClean="0">
                <a:solidFill>
                  <a:srgbClr val="404040"/>
                </a:solidFill>
              </a:rPr>
              <a:t>(</a:t>
            </a:r>
            <a:r>
              <a:rPr lang="ko-KR" altLang="en-US" dirty="0" err="1">
                <a:solidFill>
                  <a:srgbClr val="404040"/>
                </a:solidFill>
              </a:rPr>
              <a:t>다중공선성</a:t>
            </a:r>
            <a:r>
              <a:rPr lang="ko-KR" altLang="en-US" dirty="0">
                <a:solidFill>
                  <a:srgbClr val="404040"/>
                </a:solidFill>
              </a:rPr>
              <a:t> 존재</a:t>
            </a:r>
            <a:r>
              <a:rPr lang="en-US" altLang="ko-KR" dirty="0">
                <a:solidFill>
                  <a:srgbClr val="404040"/>
                </a:solidFill>
              </a:rPr>
              <a:t>X)</a:t>
            </a:r>
            <a:endParaRPr lang="ko-KR" altLang="en-US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7220185" y="1399628"/>
            <a:ext cx="2839002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l</a:t>
            </a: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c9 -&gt; 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대중교통이용 만족도</a:t>
            </a: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lc10 -&gt; 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주거 만족도 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sl20 -&gt; </a:t>
            </a:r>
            <a:r>
              <a:rPr lang="ko-KR" altLang="en-US" sz="105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지역민으로서의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자부심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</a:t>
            </a: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l21 -&gt; 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지역 정체성 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in40_1 -&gt; 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소득 만족도  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f43 -&gt; </a:t>
            </a:r>
            <a:r>
              <a:rPr lang="ko-KR" altLang="en-US" sz="105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장래가구소득에대한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기대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0" y="1399628"/>
            <a:ext cx="6439799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2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6910872" cy="771487"/>
            <a:chOff x="2540976" y="279420"/>
            <a:chExt cx="766982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766982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  부산시 </a:t>
              </a: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정주의사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선형회귀분석 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7002754" y="3475901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7162657" y="3596631"/>
            <a:ext cx="4321317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결과 분석 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fontAlgn="base"/>
            <a:r>
              <a:rPr lang="ko-KR" altLang="en-US" dirty="0">
                <a:solidFill>
                  <a:srgbClr val="404040"/>
                </a:solidFill>
              </a:rPr>
              <a:t>분석결과</a:t>
            </a:r>
            <a:r>
              <a:rPr lang="en-US" altLang="ko-KR" dirty="0">
                <a:solidFill>
                  <a:srgbClr val="404040"/>
                </a:solidFill>
              </a:rPr>
              <a:t>,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04040"/>
                </a:solidFill>
              </a:rPr>
              <a:t>Adjusted R-squared: </a:t>
            </a:r>
            <a:r>
              <a:rPr lang="en-US" altLang="ko-KR" dirty="0" smtClean="0">
                <a:solidFill>
                  <a:srgbClr val="404040"/>
                </a:solidFill>
              </a:rPr>
              <a:t>0.1819 </a:t>
            </a:r>
            <a:endParaRPr lang="en-US" altLang="ko-KR" dirty="0">
              <a:solidFill>
                <a:srgbClr val="404040"/>
              </a:solidFill>
            </a:endParaRPr>
          </a:p>
          <a:p>
            <a:pPr fontAlgn="base"/>
            <a:r>
              <a:rPr lang="en-US" altLang="ko-KR" dirty="0">
                <a:solidFill>
                  <a:srgbClr val="404040"/>
                </a:solidFill>
              </a:rPr>
              <a:t>  </a:t>
            </a:r>
            <a:r>
              <a:rPr lang="en-US" altLang="ko-KR" dirty="0" smtClean="0">
                <a:solidFill>
                  <a:srgbClr val="404040"/>
                </a:solidFill>
              </a:rPr>
              <a:t>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→</a:t>
            </a:r>
            <a:r>
              <a:rPr lang="en-US" altLang="ko-KR" dirty="0" smtClean="0">
                <a:solidFill>
                  <a:srgbClr val="404040"/>
                </a:solidFill>
              </a:rPr>
              <a:t> 18% </a:t>
            </a:r>
            <a:r>
              <a:rPr lang="ko-KR" altLang="en-US" dirty="0">
                <a:solidFill>
                  <a:srgbClr val="404040"/>
                </a:solidFill>
              </a:rPr>
              <a:t>설명력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rgbClr val="404040"/>
                </a:solidFill>
              </a:rPr>
              <a:t>vif</a:t>
            </a:r>
            <a:r>
              <a:rPr lang="ko-KR" altLang="en-US" dirty="0">
                <a:solidFill>
                  <a:srgbClr val="404040"/>
                </a:solidFill>
              </a:rPr>
              <a:t>값 모두 </a:t>
            </a:r>
            <a:r>
              <a:rPr lang="en-US" altLang="ko-KR" dirty="0">
                <a:solidFill>
                  <a:srgbClr val="404040"/>
                </a:solidFill>
              </a:rPr>
              <a:t>1</a:t>
            </a:r>
            <a:r>
              <a:rPr lang="ko-KR" altLang="en-US" dirty="0">
                <a:solidFill>
                  <a:srgbClr val="404040"/>
                </a:solidFill>
              </a:rPr>
              <a:t>점대로</a:t>
            </a:r>
            <a:r>
              <a:rPr lang="en-US" altLang="ko-KR" dirty="0">
                <a:solidFill>
                  <a:srgbClr val="404040"/>
                </a:solidFill>
              </a:rPr>
              <a:t>(&lt;4) </a:t>
            </a:r>
            <a:r>
              <a:rPr lang="ko-KR" altLang="en-US" dirty="0">
                <a:solidFill>
                  <a:srgbClr val="404040"/>
                </a:solidFill>
              </a:rPr>
              <a:t>독립변수 간낮은상관관계 보임</a:t>
            </a:r>
            <a:r>
              <a:rPr lang="en-US" altLang="ko-KR" dirty="0">
                <a:solidFill>
                  <a:srgbClr val="404040"/>
                </a:solidFill>
              </a:rPr>
              <a:t>(</a:t>
            </a:r>
            <a:r>
              <a:rPr lang="ko-KR" altLang="en-US" dirty="0" err="1">
                <a:solidFill>
                  <a:srgbClr val="404040"/>
                </a:solidFill>
              </a:rPr>
              <a:t>다중공선성</a:t>
            </a:r>
            <a:r>
              <a:rPr lang="ko-KR" altLang="en-US" dirty="0">
                <a:solidFill>
                  <a:srgbClr val="404040"/>
                </a:solidFill>
              </a:rPr>
              <a:t> 존재</a:t>
            </a:r>
            <a:r>
              <a:rPr lang="en-US" altLang="ko-KR" dirty="0">
                <a:solidFill>
                  <a:srgbClr val="404040"/>
                </a:solidFill>
              </a:rPr>
              <a:t>X)</a:t>
            </a:r>
            <a:endParaRPr lang="ko-KR" altLang="en-US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7162657" y="1490115"/>
            <a:ext cx="2839002" cy="2273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l</a:t>
            </a: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c9 -&gt; 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대중교통이용 만족도</a:t>
            </a: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lc10 -&gt; 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주거 만족도 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sl20 -&gt; </a:t>
            </a:r>
            <a:r>
              <a:rPr lang="ko-KR" altLang="en-US" sz="105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지역민으로서의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자부심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</a:t>
            </a: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l21 -&gt; 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지역 정체성 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in40_1 -&gt; 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소득 만족도  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f43 -&gt; </a:t>
            </a:r>
            <a:r>
              <a:rPr lang="ko-KR" altLang="en-US" sz="105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장래가구소득에대한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기대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s31 -&gt; 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삶에 대한 만족도 </a:t>
            </a: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w7 -&gt; </a:t>
            </a:r>
            <a:r>
              <a:rPr lang="ko-KR" altLang="en-US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근로여건 만족도</a:t>
            </a:r>
            <a:r>
              <a: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5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92" y="1253917"/>
            <a:ext cx="6518690" cy="526118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22974" y="3475901"/>
            <a:ext cx="4490326" cy="6007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2013" y="4394703"/>
            <a:ext cx="4441287" cy="3423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25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14" name="직사각형 13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논의 및 결론 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540976" y="279420"/>
              <a:ext cx="839256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756551" y="5473387"/>
            <a:ext cx="3778290" cy="1217968"/>
            <a:chOff x="4342049" y="5272122"/>
            <a:chExt cx="3482502" cy="966280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8DAE3DAA-6FB8-4ED6-BDD9-4C5C5B925674}"/>
                </a:ext>
              </a:extLst>
            </p:cNvPr>
            <p:cNvSpPr/>
            <p:nvPr/>
          </p:nvSpPr>
          <p:spPr>
            <a:xfrm>
              <a:off x="4342049" y="5353185"/>
              <a:ext cx="3482502" cy="885217"/>
            </a:xfrm>
            <a:prstGeom prst="ellipse">
              <a:avLst/>
            </a:prstGeom>
            <a:solidFill>
              <a:srgbClr val="0E7C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4C090A12-5D2E-4688-964B-A13E27A24C14}"/>
                </a:ext>
              </a:extLst>
            </p:cNvPr>
            <p:cNvSpPr/>
            <p:nvPr/>
          </p:nvSpPr>
          <p:spPr>
            <a:xfrm>
              <a:off x="4342049" y="5272122"/>
              <a:ext cx="3482502" cy="885217"/>
            </a:xfrm>
            <a:prstGeom prst="ellipse">
              <a:avLst/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E4DD1C12-BEE4-4A7E-B534-6A7F70076B13}"/>
                </a:ext>
              </a:extLst>
            </p:cNvPr>
            <p:cNvSpPr/>
            <p:nvPr/>
          </p:nvSpPr>
          <p:spPr>
            <a:xfrm>
              <a:off x="4911117" y="5416773"/>
              <a:ext cx="2344366" cy="500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07922B1-90BA-4FD6-8A96-EF24D7A4277E}"/>
                </a:ext>
              </a:extLst>
            </p:cNvPr>
            <p:cNvSpPr/>
            <p:nvPr/>
          </p:nvSpPr>
          <p:spPr>
            <a:xfrm>
              <a:off x="5442085" y="5533722"/>
              <a:ext cx="1282430" cy="236237"/>
            </a:xfrm>
            <a:prstGeom prst="ellipse">
              <a:avLst/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58B9E4-949F-4145-BA5F-2FE3A6F80B59}"/>
                </a:ext>
              </a:extLst>
            </p:cNvPr>
            <p:cNvSpPr/>
            <p:nvPr/>
          </p:nvSpPr>
          <p:spPr>
            <a:xfrm>
              <a:off x="5833528" y="5600877"/>
              <a:ext cx="505056" cy="696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3407153" y="1294603"/>
            <a:ext cx="510090" cy="4637080"/>
            <a:chOff x="5848221" y="1973098"/>
            <a:chExt cx="470157" cy="3678847"/>
          </a:xfrm>
        </p:grpSpPr>
        <p:sp>
          <p:nvSpPr>
            <p:cNvPr id="86" name="자유형: 도형 15">
              <a:extLst>
                <a:ext uri="{FF2B5EF4-FFF2-40B4-BE49-F238E27FC236}">
                  <a16:creationId xmlns:a16="http://schemas.microsoft.com/office/drawing/2014/main" id="{CE1D4662-F1F4-409E-AF0E-FC1268E7ABD3}"/>
                </a:ext>
              </a:extLst>
            </p:cNvPr>
            <p:cNvSpPr/>
            <p:nvPr/>
          </p:nvSpPr>
          <p:spPr>
            <a:xfrm rot="16200000">
              <a:off x="5479797" y="2341524"/>
              <a:ext cx="971927" cy="235076"/>
            </a:xfrm>
            <a:custGeom>
              <a:avLst/>
              <a:gdLst>
                <a:gd name="connsiteX0" fmla="*/ 971927 w 971927"/>
                <a:gd name="connsiteY0" fmla="*/ 0 h 235076"/>
                <a:gd name="connsiteX1" fmla="*/ 822635 w 971927"/>
                <a:gd name="connsiteY1" fmla="*/ 143583 h 235076"/>
                <a:gd name="connsiteX2" fmla="*/ 809907 w 971927"/>
                <a:gd name="connsiteY2" fmla="*/ 235076 h 235076"/>
                <a:gd name="connsiteX3" fmla="*/ 0 w 971927"/>
                <a:gd name="connsiteY3" fmla="*/ 235076 h 235076"/>
                <a:gd name="connsiteX4" fmla="*/ 12728 w 971927"/>
                <a:gd name="connsiteY4" fmla="*/ 143583 h 235076"/>
                <a:gd name="connsiteX5" fmla="*/ 162020 w 971927"/>
                <a:gd name="connsiteY5" fmla="*/ 0 h 235076"/>
                <a:gd name="connsiteX6" fmla="*/ 971927 w 971927"/>
                <a:gd name="connsiteY6" fmla="*/ 0 h 235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1927" h="235076">
                  <a:moveTo>
                    <a:pt x="971927" y="0"/>
                  </a:moveTo>
                  <a:cubicBezTo>
                    <a:pt x="904791" y="0"/>
                    <a:pt x="847223" y="59213"/>
                    <a:pt x="822635" y="143583"/>
                  </a:cubicBezTo>
                  <a:lnTo>
                    <a:pt x="809907" y="235076"/>
                  </a:lnTo>
                  <a:lnTo>
                    <a:pt x="0" y="235076"/>
                  </a:lnTo>
                  <a:lnTo>
                    <a:pt x="12728" y="143583"/>
                  </a:lnTo>
                  <a:cubicBezTo>
                    <a:pt x="37316" y="59213"/>
                    <a:pt x="94885" y="0"/>
                    <a:pt x="162020" y="0"/>
                  </a:cubicBezTo>
                  <a:lnTo>
                    <a:pt x="971927" y="0"/>
                  </a:lnTo>
                  <a:close/>
                </a:path>
              </a:pathLst>
            </a:cu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: 도형 13">
              <a:extLst>
                <a:ext uri="{FF2B5EF4-FFF2-40B4-BE49-F238E27FC236}">
                  <a16:creationId xmlns:a16="http://schemas.microsoft.com/office/drawing/2014/main" id="{403B4AE2-61E9-41EE-9E5C-5FBB7A2561ED}"/>
                </a:ext>
              </a:extLst>
            </p:cNvPr>
            <p:cNvSpPr/>
            <p:nvPr/>
          </p:nvSpPr>
          <p:spPr>
            <a:xfrm rot="16200000">
              <a:off x="5714873" y="2341524"/>
              <a:ext cx="971927" cy="235077"/>
            </a:xfrm>
            <a:custGeom>
              <a:avLst/>
              <a:gdLst>
                <a:gd name="connsiteX0" fmla="*/ 971927 w 971927"/>
                <a:gd name="connsiteY0" fmla="*/ 235077 h 235077"/>
                <a:gd name="connsiteX1" fmla="*/ 162020 w 971927"/>
                <a:gd name="connsiteY1" fmla="*/ 235077 h 235077"/>
                <a:gd name="connsiteX2" fmla="*/ 0 w 971927"/>
                <a:gd name="connsiteY2" fmla="*/ 1 h 235077"/>
                <a:gd name="connsiteX3" fmla="*/ 0 w 971927"/>
                <a:gd name="connsiteY3" fmla="*/ 0 h 235077"/>
                <a:gd name="connsiteX4" fmla="*/ 809907 w 971927"/>
                <a:gd name="connsiteY4" fmla="*/ 0 h 235077"/>
                <a:gd name="connsiteX5" fmla="*/ 809907 w 971927"/>
                <a:gd name="connsiteY5" fmla="*/ 1 h 235077"/>
                <a:gd name="connsiteX6" fmla="*/ 971927 w 971927"/>
                <a:gd name="connsiteY6" fmla="*/ 235077 h 23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1927" h="235077">
                  <a:moveTo>
                    <a:pt x="971927" y="235077"/>
                  </a:moveTo>
                  <a:lnTo>
                    <a:pt x="162020" y="235077"/>
                  </a:lnTo>
                  <a:cubicBezTo>
                    <a:pt x="72506" y="235077"/>
                    <a:pt x="0" y="129810"/>
                    <a:pt x="0" y="1"/>
                  </a:cubicBezTo>
                  <a:lnTo>
                    <a:pt x="0" y="0"/>
                  </a:lnTo>
                  <a:lnTo>
                    <a:pt x="809907" y="0"/>
                  </a:lnTo>
                  <a:lnTo>
                    <a:pt x="809907" y="1"/>
                  </a:lnTo>
                  <a:cubicBezTo>
                    <a:pt x="809907" y="129810"/>
                    <a:pt x="882412" y="235077"/>
                    <a:pt x="971927" y="235077"/>
                  </a:cubicBezTo>
                  <a:close/>
                </a:path>
              </a:pathLst>
            </a:cu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43C4A57-A9FE-498D-BD2B-E9C068E71570}"/>
                </a:ext>
              </a:extLst>
            </p:cNvPr>
            <p:cNvSpPr/>
            <p:nvPr/>
          </p:nvSpPr>
          <p:spPr>
            <a:xfrm>
              <a:off x="6060440" y="2051945"/>
              <a:ext cx="45719" cy="360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각 삼각형 88">
              <a:extLst>
                <a:ext uri="{FF2B5EF4-FFF2-40B4-BE49-F238E27FC236}">
                  <a16:creationId xmlns:a16="http://schemas.microsoft.com/office/drawing/2014/main" id="{40AD5CCA-7FB5-4F24-9B88-7A68556FB407}"/>
                </a:ext>
              </a:extLst>
            </p:cNvPr>
            <p:cNvSpPr/>
            <p:nvPr/>
          </p:nvSpPr>
          <p:spPr>
            <a:xfrm rot="16200000">
              <a:off x="6130211" y="1949048"/>
              <a:ext cx="164118" cy="212217"/>
            </a:xfrm>
            <a:prstGeom prst="rtTriangle">
              <a:avLst/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직각 삼각형 89">
              <a:extLst>
                <a:ext uri="{FF2B5EF4-FFF2-40B4-BE49-F238E27FC236}">
                  <a16:creationId xmlns:a16="http://schemas.microsoft.com/office/drawing/2014/main" id="{387A7CDF-8E09-465B-B2BF-7C4F4A0071B4}"/>
                </a:ext>
              </a:extLst>
            </p:cNvPr>
            <p:cNvSpPr/>
            <p:nvPr/>
          </p:nvSpPr>
          <p:spPr>
            <a:xfrm rot="5400000" flipH="1">
              <a:off x="5872271" y="1949048"/>
              <a:ext cx="164118" cy="212217"/>
            </a:xfrm>
            <a:prstGeom prst="rtTriangle">
              <a:avLst/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3987014" y="3908508"/>
            <a:ext cx="1953411" cy="4719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0279FEC-0DB1-4F6E-9E55-AD015E4A111B}"/>
              </a:ext>
            </a:extLst>
          </p:cNvPr>
          <p:cNvSpPr/>
          <p:nvPr/>
        </p:nvSpPr>
        <p:spPr>
          <a:xfrm>
            <a:off x="6215040" y="3681362"/>
            <a:ext cx="253037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최종 제안 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279FEC-0DB1-4F6E-9E55-AD015E4A111B}"/>
              </a:ext>
            </a:extLst>
          </p:cNvPr>
          <p:cNvSpPr/>
          <p:nvPr/>
        </p:nvSpPr>
        <p:spPr>
          <a:xfrm>
            <a:off x="5340093" y="2528747"/>
            <a:ext cx="253037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분석기반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결론</a:t>
            </a:r>
            <a:endParaRPr lang="en-US" altLang="ko-KR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3961614" y="2784567"/>
            <a:ext cx="1103864" cy="13353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3961614" y="4877302"/>
            <a:ext cx="2855739" cy="41715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279FEC-0DB1-4F6E-9E55-AD015E4A111B}"/>
              </a:ext>
            </a:extLst>
          </p:cNvPr>
          <p:cNvSpPr/>
          <p:nvPr/>
        </p:nvSpPr>
        <p:spPr>
          <a:xfrm>
            <a:off x="7053868" y="4624755"/>
            <a:ext cx="253037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향후 과제 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2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426949" y="311022"/>
            <a:ext cx="7806984" cy="771487"/>
            <a:chOff x="2540976" y="279420"/>
            <a:chExt cx="7806984" cy="771487"/>
          </a:xfrm>
        </p:grpSpPr>
        <p:sp>
          <p:nvSpPr>
            <p:cNvPr id="11" name="직사각형 10"/>
            <p:cNvSpPr/>
            <p:nvPr/>
          </p:nvSpPr>
          <p:spPr>
            <a:xfrm>
              <a:off x="2540976" y="279420"/>
              <a:ext cx="780698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  </a:t>
              </a:r>
              <a:r>
                <a:rPr lang="en-US" altLang="ko-KR" sz="2800" b="1" i="1" kern="0" dirty="0">
                  <a:solidFill>
                    <a:srgbClr val="14B9B7"/>
                  </a:solidFill>
                </a:rPr>
                <a:t>2</a:t>
              </a: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) 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분석 도구</a:t>
              </a:r>
              <a:endParaRPr lang="en-US" altLang="ko-KR" sz="2800" b="1" i="1" kern="0" dirty="0" smtClean="0">
                <a:solidFill>
                  <a:srgbClr val="14B9B7"/>
                </a:solidFill>
              </a:endParaRPr>
            </a:p>
            <a:p>
              <a:pPr algn="ctr" latinLnBrk="0">
                <a:defRPr/>
              </a:pPr>
              <a:r>
                <a:rPr lang="en-US" altLang="ko-KR" sz="2400" b="1" i="1" kern="0" dirty="0" smtClean="0">
                  <a:solidFill>
                    <a:srgbClr val="404040"/>
                  </a:solidFill>
                </a:rPr>
                <a:t>- </a:t>
              </a:r>
              <a:r>
                <a:rPr lang="ko-KR" altLang="en-US" sz="2400" b="1" i="1" kern="0" dirty="0" smtClean="0">
                  <a:solidFill>
                    <a:srgbClr val="404040"/>
                  </a:solidFill>
                </a:rPr>
                <a:t>수도권 </a:t>
              </a:r>
              <a:r>
                <a:rPr lang="ko-KR" altLang="en-US" sz="2400" b="1" i="1" kern="0" dirty="0" err="1" smtClean="0">
                  <a:solidFill>
                    <a:srgbClr val="404040"/>
                  </a:solidFill>
                </a:rPr>
                <a:t>인구역전에</a:t>
              </a:r>
              <a:r>
                <a:rPr lang="ko-KR" altLang="en-US" sz="2400" b="1" i="1" kern="0" dirty="0" smtClean="0">
                  <a:solidFill>
                    <a:srgbClr val="404040"/>
                  </a:solidFill>
                </a:rPr>
                <a:t> 영향 미치는 요인</a:t>
              </a:r>
              <a:endParaRPr lang="en-US" altLang="ko-KR" sz="2400" b="1" i="1" kern="0" dirty="0">
                <a:solidFill>
                  <a:srgbClr val="404040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01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60"/>
          <a:stretch/>
        </p:blipFill>
        <p:spPr>
          <a:xfrm>
            <a:off x="248539" y="2038475"/>
            <a:ext cx="10125865" cy="4507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7921"/>
            <a:ext cx="11747500" cy="7994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83"/>
          <a:stretch/>
        </p:blipFill>
        <p:spPr>
          <a:xfrm>
            <a:off x="248539" y="2475942"/>
            <a:ext cx="5336616" cy="69905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83826" y="2474797"/>
            <a:ext cx="917248" cy="1787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94" y="3201225"/>
            <a:ext cx="3119702" cy="324085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48539" y="5632572"/>
            <a:ext cx="1781429" cy="193680"/>
            <a:chOff x="248536" y="5815264"/>
            <a:chExt cx="1781429" cy="193680"/>
          </a:xfrm>
        </p:grpSpPr>
        <p:sp>
          <p:nvSpPr>
            <p:cNvPr id="15" name="직사각형 14"/>
            <p:cNvSpPr/>
            <p:nvPr/>
          </p:nvSpPr>
          <p:spPr>
            <a:xfrm>
              <a:off x="248536" y="5815264"/>
              <a:ext cx="1781429" cy="19368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248536" y="5906704"/>
              <a:ext cx="1781429" cy="540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248538" y="5256488"/>
            <a:ext cx="1781429" cy="193680"/>
            <a:chOff x="248536" y="5815264"/>
            <a:chExt cx="1781429" cy="193680"/>
          </a:xfrm>
        </p:grpSpPr>
        <p:sp>
          <p:nvSpPr>
            <p:cNvPr id="21" name="직사각형 20"/>
            <p:cNvSpPr/>
            <p:nvPr/>
          </p:nvSpPr>
          <p:spPr>
            <a:xfrm>
              <a:off x="248536" y="5815264"/>
              <a:ext cx="1781429" cy="19368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248536" y="5906704"/>
              <a:ext cx="1781429" cy="540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289731" y="4216315"/>
            <a:ext cx="1781429" cy="193680"/>
            <a:chOff x="248536" y="5815264"/>
            <a:chExt cx="1781429" cy="193680"/>
          </a:xfrm>
        </p:grpSpPr>
        <p:sp>
          <p:nvSpPr>
            <p:cNvPr id="24" name="직사각형 23"/>
            <p:cNvSpPr/>
            <p:nvPr/>
          </p:nvSpPr>
          <p:spPr>
            <a:xfrm>
              <a:off x="248536" y="5815264"/>
              <a:ext cx="1781429" cy="19368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248536" y="5906704"/>
              <a:ext cx="1781429" cy="540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105" y="3050414"/>
            <a:ext cx="6801895" cy="3542475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>
            <a:off x="3860800" y="4572000"/>
            <a:ext cx="749300" cy="36830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11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6910872" cy="771487"/>
            <a:chOff x="2540976" y="279420"/>
            <a:chExt cx="766982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766982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분석기반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결론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7400782" y="1558281"/>
            <a:ext cx="4321317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96"/>
          <a:stretch/>
        </p:blipFill>
        <p:spPr>
          <a:xfrm>
            <a:off x="61076" y="3145254"/>
            <a:ext cx="4269623" cy="29994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3"/>
          <a:stretch/>
        </p:blipFill>
        <p:spPr>
          <a:xfrm>
            <a:off x="353177" y="1149161"/>
            <a:ext cx="4086795" cy="176821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53177" y="1149161"/>
            <a:ext cx="1005723" cy="28839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54562" y="1721091"/>
            <a:ext cx="1312638" cy="24740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53176" y="2056260"/>
            <a:ext cx="2986923" cy="2853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423" y="1187852"/>
            <a:ext cx="7642311" cy="172951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779377" y="1230378"/>
            <a:ext cx="1501024" cy="20717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685710" y="1269480"/>
            <a:ext cx="1501024" cy="20717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03518" y="1617504"/>
            <a:ext cx="1733781" cy="23669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90" y="3347023"/>
            <a:ext cx="8032744" cy="165428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634406" y="3669182"/>
            <a:ext cx="552328" cy="21484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163808" y="3924491"/>
            <a:ext cx="4858272" cy="2258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32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6910872" cy="771487"/>
            <a:chOff x="2540976" y="279420"/>
            <a:chExt cx="766982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766982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분석기반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결론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7400782" y="1558281"/>
            <a:ext cx="4321317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96"/>
          <a:stretch/>
        </p:blipFill>
        <p:spPr>
          <a:xfrm>
            <a:off x="61076" y="3145254"/>
            <a:ext cx="4269623" cy="29994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3"/>
          <a:stretch/>
        </p:blipFill>
        <p:spPr>
          <a:xfrm>
            <a:off x="353177" y="1149161"/>
            <a:ext cx="4086795" cy="176821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53177" y="1149161"/>
            <a:ext cx="1005723" cy="28839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54562" y="1721091"/>
            <a:ext cx="1312638" cy="24740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53176" y="2056260"/>
            <a:ext cx="2986923" cy="2853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423" y="1187852"/>
            <a:ext cx="7642311" cy="172951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779377" y="1230378"/>
            <a:ext cx="1501024" cy="20717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685710" y="1269480"/>
            <a:ext cx="1501024" cy="20717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03518" y="1617504"/>
            <a:ext cx="1733781" cy="23669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90" y="3347023"/>
            <a:ext cx="8032744" cy="165428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634406" y="3669182"/>
            <a:ext cx="552328" cy="21484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163808" y="3924491"/>
            <a:ext cx="4858272" cy="2258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2617176" y="295485"/>
            <a:ext cx="6910872" cy="771487"/>
            <a:chOff x="2540976" y="279420"/>
            <a:chExt cx="7669824" cy="771487"/>
          </a:xfrm>
        </p:grpSpPr>
        <p:sp>
          <p:nvSpPr>
            <p:cNvPr id="23" name="직사각형 22"/>
            <p:cNvSpPr/>
            <p:nvPr/>
          </p:nvSpPr>
          <p:spPr>
            <a:xfrm>
              <a:off x="2540976" y="279420"/>
              <a:ext cx="766982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분석기반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결론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25094" y="1149161"/>
            <a:ext cx="6010435" cy="64171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배경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독립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</a:rPr>
              <a:t>변수에 따른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주요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종속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</a:rPr>
              <a:t>변수 차이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▶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연령대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bg1"/>
                </a:solidFill>
              </a:rPr>
              <a:t>60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대이상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</a:rPr>
              <a:t>삶에 대한 만족도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근로여건 만족도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최하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    But </a:t>
            </a:r>
            <a:r>
              <a:rPr lang="ko-KR" altLang="en-US" sz="1600" dirty="0" smtClean="0">
                <a:solidFill>
                  <a:schemeClr val="bg1"/>
                </a:solidFill>
              </a:rPr>
              <a:t>부산시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정주의사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최상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→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노인복지 강화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bg1"/>
                </a:solidFill>
              </a:rPr>
              <a:t>10</a:t>
            </a:r>
            <a:r>
              <a:rPr lang="ko-KR" altLang="en-US" sz="1600" dirty="0" smtClean="0">
                <a:solidFill>
                  <a:schemeClr val="bg1"/>
                </a:solidFill>
              </a:rPr>
              <a:t>대</a:t>
            </a:r>
            <a:r>
              <a:rPr lang="en-US" altLang="ko-KR" sz="1600" dirty="0" smtClean="0">
                <a:solidFill>
                  <a:schemeClr val="bg1"/>
                </a:solidFill>
              </a:rPr>
              <a:t>,20</a:t>
            </a:r>
            <a:r>
              <a:rPr lang="ko-KR" altLang="en-US" sz="1600" dirty="0" smtClean="0">
                <a:solidFill>
                  <a:schemeClr val="bg1"/>
                </a:solidFill>
              </a:rPr>
              <a:t>대 </a:t>
            </a:r>
            <a:r>
              <a:rPr lang="en-US" altLang="ko-KR" sz="1600" dirty="0" smtClean="0">
                <a:solidFill>
                  <a:schemeClr val="bg1"/>
                </a:solidFill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</a:rPr>
              <a:t>삶에 대한 만족도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상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근로여건 만족도</a:t>
            </a:r>
            <a:r>
              <a:rPr lang="en-US" altLang="ko-KR" sz="1600" dirty="0" smtClean="0">
                <a:solidFill>
                  <a:schemeClr val="bg1"/>
                </a:solidFill>
              </a:rPr>
              <a:t>(20</a:t>
            </a:r>
            <a:r>
              <a:rPr lang="ko-KR" altLang="en-US" sz="1600" dirty="0" smtClean="0">
                <a:solidFill>
                  <a:schemeClr val="bg1"/>
                </a:solidFill>
              </a:rPr>
              <a:t>대</a:t>
            </a:r>
            <a:r>
              <a:rPr lang="en-US" altLang="ko-KR" sz="1600" dirty="0" smtClean="0">
                <a:solidFill>
                  <a:schemeClr val="bg1"/>
                </a:solidFill>
              </a:rPr>
              <a:t>)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중 </a:t>
            </a:r>
            <a:r>
              <a:rPr lang="en-US" altLang="ko-KR" sz="1600" dirty="0" smtClean="0">
                <a:solidFill>
                  <a:schemeClr val="bg1"/>
                </a:solidFill>
              </a:rPr>
              <a:t>But </a:t>
            </a:r>
            <a:r>
              <a:rPr lang="ko-KR" altLang="en-US" sz="1600" dirty="0" smtClean="0">
                <a:solidFill>
                  <a:schemeClr val="bg1"/>
                </a:solidFill>
              </a:rPr>
              <a:t>부산시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정주의사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최하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→</a:t>
            </a:r>
            <a:r>
              <a:rPr lang="ko-KR" altLang="en-US" sz="1600" dirty="0" smtClean="0">
                <a:solidFill>
                  <a:schemeClr val="bg1"/>
                </a:solidFill>
              </a:rPr>
              <a:t> 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지원 강화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▶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혼인 상태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</a:rPr>
              <a:t>미혼 </a:t>
            </a:r>
            <a:r>
              <a:rPr lang="en-US" altLang="ko-KR" sz="1600" dirty="0">
                <a:solidFill>
                  <a:schemeClr val="bg1"/>
                </a:solidFill>
              </a:rPr>
              <a:t>-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부산시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정주의사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최하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기혼 </a:t>
            </a:r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부산시 </a:t>
            </a:r>
            <a:r>
              <a:rPr lang="ko-KR" altLang="en-US" sz="1600" dirty="0" err="1">
                <a:solidFill>
                  <a:schemeClr val="bg1"/>
                </a:solidFill>
              </a:rPr>
              <a:t>정주의사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</a:rPr>
              <a:t>최상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   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→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인가구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및 신혼부부 혜택 지원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</a:rPr>
              <a:t>이혼</a:t>
            </a:r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</a:rPr>
              <a:t>별거</a:t>
            </a:r>
            <a:r>
              <a:rPr lang="en-US" altLang="ko-KR" sz="1600" dirty="0" smtClean="0">
                <a:solidFill>
                  <a:schemeClr val="bg1"/>
                </a:solidFill>
              </a:rPr>
              <a:t>) – </a:t>
            </a:r>
            <a:r>
              <a:rPr lang="ko-KR" altLang="en-US" sz="1600" dirty="0" smtClean="0">
                <a:solidFill>
                  <a:schemeClr val="bg1"/>
                </a:solidFill>
              </a:rPr>
              <a:t>삶에 대한 만족도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근로여건 만족도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최하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    </a:t>
            </a:r>
            <a:r>
              <a:rPr lang="ko-KR" altLang="en-US" sz="1600" dirty="0" smtClean="0">
                <a:solidFill>
                  <a:schemeClr val="bg1"/>
                </a:solidFill>
              </a:rPr>
              <a:t>부산시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정주의사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중하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→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이혼가정 상담 지원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▶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월 평균 가구소득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</a:rPr>
              <a:t>삶에 대한 만족도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근로여건 만족도 </a:t>
            </a:r>
            <a:r>
              <a:rPr lang="en-US" altLang="ko-KR" sz="1600" dirty="0" smtClean="0">
                <a:solidFill>
                  <a:schemeClr val="bg1"/>
                </a:solidFill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</a:rPr>
              <a:t>월 소득 높은 순 동일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</a:rPr>
              <a:t>부산시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정주의사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0~200</a:t>
            </a:r>
            <a:r>
              <a:rPr lang="ko-KR" altLang="en-US" sz="1600" dirty="0" smtClean="0">
                <a:solidFill>
                  <a:schemeClr val="bg1"/>
                </a:solidFill>
              </a:rPr>
              <a:t>만원 미만 가구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최상</a:t>
            </a:r>
            <a:r>
              <a:rPr lang="en-US" altLang="ko-KR" sz="1600" dirty="0" smtClean="0">
                <a:solidFill>
                  <a:schemeClr val="bg1"/>
                </a:solidFill>
              </a:rPr>
              <a:t>+/200~400</a:t>
            </a:r>
            <a:r>
              <a:rPr lang="ko-KR" altLang="en-US" sz="1600" dirty="0" smtClean="0">
                <a:solidFill>
                  <a:schemeClr val="bg1"/>
                </a:solidFill>
              </a:rPr>
              <a:t>만원 미만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최하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→ 0~400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만원 미만 가구 지원 제도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rgbClr val="14B9B7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14B9B7"/>
              </a:solidFill>
            </a:endParaRPr>
          </a:p>
        </p:txBody>
      </p:sp>
      <p:sp>
        <p:nvSpPr>
          <p:cNvPr id="26" name="Freeform 6"/>
          <p:cNvSpPr>
            <a:spLocks/>
          </p:cNvSpPr>
          <p:nvPr/>
        </p:nvSpPr>
        <p:spPr bwMode="auto">
          <a:xfrm>
            <a:off x="25094" y="1007391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6035529" y="1149161"/>
            <a:ext cx="6091292" cy="526297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▶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취업 애로 요인</a:t>
            </a:r>
            <a:r>
              <a:rPr lang="en-US" altLang="ko-KR" sz="1600" dirty="0" smtClean="0">
                <a:solidFill>
                  <a:schemeClr val="bg1"/>
                </a:solidFill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</a:rPr>
              <a:t>부산 소재 대학 출신자들을 위한 취업 컨설팅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▶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직업선택 요인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</a:rPr>
              <a:t>고용안정성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근로시간 </a:t>
            </a:r>
            <a:r>
              <a:rPr lang="en-US" altLang="ko-KR" sz="1600" dirty="0" smtClean="0">
                <a:solidFill>
                  <a:schemeClr val="bg1"/>
                </a:solidFill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</a:rPr>
              <a:t>부산시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정주의사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최상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  →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부산 내 기업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사업장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에 시 차원의 요청 및 제도 보완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▶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이야기 상대 존재여부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</a:rPr>
              <a:t>있음</a:t>
            </a:r>
            <a:r>
              <a:rPr lang="en-US" altLang="ko-KR" sz="1600" dirty="0" smtClean="0">
                <a:solidFill>
                  <a:schemeClr val="bg1"/>
                </a:solidFill>
              </a:rPr>
              <a:t>&gt;</a:t>
            </a:r>
            <a:r>
              <a:rPr lang="ko-KR" altLang="en-US" sz="1600" dirty="0" smtClean="0">
                <a:solidFill>
                  <a:schemeClr val="bg1"/>
                </a:solidFill>
              </a:rPr>
              <a:t>없음 </a:t>
            </a:r>
            <a:r>
              <a:rPr lang="en-US" altLang="ko-KR" sz="1600" b="1" dirty="0">
                <a:solidFill>
                  <a:schemeClr val="bg1"/>
                </a:solidFill>
              </a:rPr>
              <a:t>→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부산시민 커뮤니티 활성화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▶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점유 형태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자가 또는 전세를 제외한 가구 우선지원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▶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직업군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농어업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부산시 </a:t>
            </a:r>
            <a:r>
              <a:rPr lang="ko-KR" altLang="en-US" sz="1600" dirty="0" err="1">
                <a:solidFill>
                  <a:schemeClr val="bg1"/>
                </a:solidFill>
              </a:rPr>
              <a:t>정주의사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최상</a:t>
            </a:r>
            <a:r>
              <a:rPr lang="en-US" altLang="ko-KR" sz="1600" dirty="0">
                <a:solidFill>
                  <a:schemeClr val="bg1"/>
                </a:solidFill>
              </a:rPr>
              <a:t> But </a:t>
            </a:r>
            <a:r>
              <a:rPr lang="ko-KR" altLang="en-US" sz="1600" dirty="0" smtClean="0">
                <a:solidFill>
                  <a:schemeClr val="bg1"/>
                </a:solidFill>
              </a:rPr>
              <a:t>삶에 대한 만족도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  </a:t>
            </a:r>
            <a:r>
              <a:rPr lang="ko-KR" altLang="en-US" sz="1600" dirty="0" smtClean="0">
                <a:solidFill>
                  <a:schemeClr val="bg1"/>
                </a:solidFill>
              </a:rPr>
              <a:t>근로여건 만족도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하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→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농어업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관련 직종 도움 제도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74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17176" y="279420"/>
            <a:ext cx="6910872" cy="771487"/>
            <a:chOff x="2540976" y="279420"/>
            <a:chExt cx="7669824" cy="771487"/>
          </a:xfrm>
        </p:grpSpPr>
        <p:sp>
          <p:nvSpPr>
            <p:cNvPr id="9" name="직사각형 8"/>
            <p:cNvSpPr/>
            <p:nvPr/>
          </p:nvSpPr>
          <p:spPr>
            <a:xfrm>
              <a:off x="2540976" y="279420"/>
              <a:ext cx="766982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분석기반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결론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7400782" y="1558281"/>
            <a:ext cx="4321317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96"/>
          <a:stretch/>
        </p:blipFill>
        <p:spPr>
          <a:xfrm>
            <a:off x="61076" y="3145254"/>
            <a:ext cx="4269623" cy="29994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3"/>
          <a:stretch/>
        </p:blipFill>
        <p:spPr>
          <a:xfrm>
            <a:off x="353177" y="1149161"/>
            <a:ext cx="4086795" cy="176821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53177" y="1149161"/>
            <a:ext cx="1005723" cy="28839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54562" y="1721091"/>
            <a:ext cx="1312638" cy="24740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53176" y="2056260"/>
            <a:ext cx="2986923" cy="2853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423" y="1187852"/>
            <a:ext cx="7642311" cy="172951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779377" y="1230378"/>
            <a:ext cx="1501024" cy="20717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685710" y="1269480"/>
            <a:ext cx="1501024" cy="20717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03518" y="1617504"/>
            <a:ext cx="1733781" cy="23669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90" y="3347023"/>
            <a:ext cx="8032744" cy="165428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634406" y="3669182"/>
            <a:ext cx="552328" cy="21484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163808" y="3924491"/>
            <a:ext cx="4858272" cy="2258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2617176" y="295485"/>
            <a:ext cx="6910872" cy="771487"/>
            <a:chOff x="2540976" y="279420"/>
            <a:chExt cx="7669824" cy="771487"/>
          </a:xfrm>
        </p:grpSpPr>
        <p:sp>
          <p:nvSpPr>
            <p:cNvPr id="23" name="직사각형 22"/>
            <p:cNvSpPr/>
            <p:nvPr/>
          </p:nvSpPr>
          <p:spPr>
            <a:xfrm>
              <a:off x="2540976" y="279420"/>
              <a:ext cx="766982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분석기반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결론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26" name="Freeform 6"/>
          <p:cNvSpPr>
            <a:spLocks/>
          </p:cNvSpPr>
          <p:nvPr/>
        </p:nvSpPr>
        <p:spPr bwMode="auto">
          <a:xfrm>
            <a:off x="67400" y="1009816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1286546" y="1633069"/>
            <a:ext cx="4813507" cy="31393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</a:rPr>
              <a:t>주요변수</a:t>
            </a:r>
            <a:r>
              <a:rPr lang="ko-KR" altLang="en-US" b="1" dirty="0" smtClean="0">
                <a:solidFill>
                  <a:schemeClr val="bg1"/>
                </a:solidFill>
              </a:rPr>
              <a:t> 회귀분석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C000"/>
                </a:solidFill>
              </a:rPr>
              <a:t>▶ </a:t>
            </a:r>
            <a:r>
              <a:rPr lang="ko-KR" altLang="en-US" b="1" dirty="0">
                <a:solidFill>
                  <a:srgbClr val="FFC000"/>
                </a:solidFill>
              </a:rPr>
              <a:t>삶에 대한 </a:t>
            </a:r>
            <a:r>
              <a:rPr lang="ko-KR" altLang="en-US" b="1" dirty="0" smtClean="0">
                <a:solidFill>
                  <a:srgbClr val="FFC000"/>
                </a:solidFill>
              </a:rPr>
              <a:t>만족도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▶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대중교통이용 만족도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</a:rPr>
              <a:t>정류장 시설 개선 및 간선 급행 운행 확대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▶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주거 만족도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</a:rPr>
              <a:t>공원 및 주민 편의시설 개선 및 확대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▶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지역민으로서의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자부심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</a:rPr>
              <a:t>부산시민 커뮤니티 활성화</a:t>
            </a: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1233529" y="1507531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6099694" y="1633069"/>
            <a:ext cx="4473782" cy="30931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▶ </a:t>
            </a:r>
            <a:r>
              <a:rPr lang="ko-KR" altLang="en-US" sz="1600" b="1" dirty="0">
                <a:solidFill>
                  <a:schemeClr val="bg1"/>
                </a:solidFill>
              </a:rPr>
              <a:t>지역 정체성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부산시민 커뮤니티 </a:t>
            </a:r>
            <a:r>
              <a:rPr lang="ko-KR" altLang="en-US" sz="1600" dirty="0" smtClean="0">
                <a:solidFill>
                  <a:schemeClr val="bg1"/>
                </a:solidFill>
              </a:rPr>
              <a:t>활성화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▶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소득 만족도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</a:rPr>
              <a:t>부산지역 경제 활성화 방안 모의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▶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근로여건 만족도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</a:rPr>
              <a:t>유연근무제 활성화 </a:t>
            </a:r>
            <a:r>
              <a:rPr lang="en-US" altLang="ko-KR" sz="1600" dirty="0" smtClean="0">
                <a:solidFill>
                  <a:schemeClr val="bg1"/>
                </a:solidFill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</a:rPr>
              <a:t>재택근무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7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14" name="직사각형 13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최종 제안 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540976" y="279420"/>
              <a:ext cx="839256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6" y="1214454"/>
            <a:ext cx="5503914" cy="39858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281" y="1204357"/>
            <a:ext cx="3477290" cy="217388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0279FEC-0DB1-4F6E-9E55-AD015E4A111B}"/>
              </a:ext>
            </a:extLst>
          </p:cNvPr>
          <p:cNvSpPr/>
          <p:nvPr/>
        </p:nvSpPr>
        <p:spPr>
          <a:xfrm>
            <a:off x="9584240" y="1171748"/>
            <a:ext cx="253037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인력흡수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산업기반 부족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8097801" y="1386532"/>
            <a:ext cx="1378830" cy="9614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729940" y="4984813"/>
            <a:ext cx="79248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정주의사</a:t>
            </a:r>
            <a:endParaRPr lang="ko-KR" altLang="en-US" sz="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819601" y="3266004"/>
            <a:ext cx="792480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600" b="1" dirty="0" smtClean="0"/>
              <a:t>취업애로요인</a:t>
            </a:r>
            <a:endParaRPr lang="ko-KR" altLang="en-US" sz="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280" y="3410854"/>
            <a:ext cx="3571122" cy="222953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9392642" y="3625683"/>
            <a:ext cx="383196" cy="1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279FEC-0DB1-4F6E-9E55-AD015E4A111B}"/>
              </a:ext>
            </a:extLst>
          </p:cNvPr>
          <p:cNvSpPr/>
          <p:nvPr/>
        </p:nvSpPr>
        <p:spPr>
          <a:xfrm>
            <a:off x="9907571" y="3378245"/>
            <a:ext cx="253037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농어업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3499" y="5833453"/>
            <a:ext cx="11854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연령대별 </a:t>
            </a:r>
            <a:r>
              <a:rPr lang="ko-KR" altLang="en-US" dirty="0" err="1"/>
              <a:t>정주의사</a:t>
            </a:r>
            <a:r>
              <a:rPr lang="en-US" altLang="ko-KR" dirty="0"/>
              <a:t>/ </a:t>
            </a:r>
            <a:r>
              <a:rPr lang="ko-KR" altLang="en-US" dirty="0"/>
              <a:t>취업애로요인 </a:t>
            </a:r>
            <a:r>
              <a:rPr lang="en-US" altLang="ko-KR" dirty="0"/>
              <a:t>/ </a:t>
            </a:r>
            <a:r>
              <a:rPr lang="ko-KR" altLang="en-US" dirty="0" err="1"/>
              <a:t>직업군</a:t>
            </a:r>
            <a:r>
              <a:rPr lang="en-US" altLang="ko-KR" dirty="0"/>
              <a:t>: </a:t>
            </a:r>
            <a:r>
              <a:rPr lang="ko-KR" altLang="en-US" dirty="0" err="1"/>
              <a:t>정주의사는</a:t>
            </a:r>
            <a:r>
              <a:rPr lang="ko-KR" altLang="en-US" dirty="0"/>
              <a:t> </a:t>
            </a:r>
            <a:r>
              <a:rPr lang="ko-KR" altLang="en-US" b="1" dirty="0" err="1"/>
              <a:t>노년층↑젊은층</a:t>
            </a:r>
            <a:r>
              <a:rPr lang="ko-KR" altLang="en-US" b="1" dirty="0"/>
              <a:t>↓</a:t>
            </a:r>
            <a:r>
              <a:rPr lang="en-US" altLang="ko-KR" dirty="0"/>
              <a:t>, </a:t>
            </a:r>
            <a:r>
              <a:rPr lang="ko-KR" altLang="en-US" dirty="0" err="1"/>
              <a:t>취업애로</a:t>
            </a:r>
            <a:r>
              <a:rPr lang="ko-KR" altLang="en-US" dirty="0"/>
              <a:t> 요인 </a:t>
            </a:r>
            <a:r>
              <a:rPr lang="en-US" altLang="ko-KR" dirty="0"/>
              <a:t>1</a:t>
            </a:r>
            <a:r>
              <a:rPr lang="ko-KR" altLang="en-US" dirty="0"/>
              <a:t>위는 </a:t>
            </a:r>
            <a:r>
              <a:rPr lang="ko-KR" altLang="en-US" b="1" dirty="0"/>
              <a:t>산업기반</a:t>
            </a:r>
            <a:r>
              <a:rPr lang="ko-KR" altLang="en-US" dirty="0"/>
              <a:t> </a:t>
            </a:r>
            <a:r>
              <a:rPr lang="ko-KR" altLang="en-US" b="1" dirty="0"/>
              <a:t>부족</a:t>
            </a:r>
            <a:r>
              <a:rPr lang="en-US" altLang="ko-KR" dirty="0"/>
              <a:t>, </a:t>
            </a:r>
            <a:r>
              <a:rPr lang="ko-KR" altLang="en-US" dirty="0"/>
              <a:t>노년층은 </a:t>
            </a:r>
            <a:r>
              <a:rPr lang="ko-KR" altLang="en-US" b="1" dirty="0"/>
              <a:t>농어업종사자가</a:t>
            </a:r>
            <a:r>
              <a:rPr lang="ko-KR" altLang="en-US" b="1" dirty="0" smtClean="0"/>
              <a:t>↑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447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14" name="직사각형 13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최종 제안 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540976" y="279420"/>
              <a:ext cx="839256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" y="1460315"/>
            <a:ext cx="4929052" cy="36216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40" y="1460315"/>
            <a:ext cx="4952868" cy="3596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9264" y="5980172"/>
            <a:ext cx="1108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73499" y="5189941"/>
            <a:ext cx="11854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 smtClean="0"/>
          </a:p>
          <a:p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연령대별 </a:t>
            </a:r>
            <a:r>
              <a:rPr lang="ko-KR" altLang="en-US" dirty="0" smtClean="0"/>
              <a:t>직업선택요인</a:t>
            </a:r>
            <a:r>
              <a:rPr lang="en-US" altLang="ko-KR" dirty="0" smtClean="0"/>
              <a:t>: </a:t>
            </a:r>
            <a:r>
              <a:rPr lang="ko-KR" altLang="en-US" b="1" dirty="0" smtClean="0"/>
              <a:t>임금</a:t>
            </a:r>
            <a:r>
              <a:rPr lang="ko-KR" altLang="en-US" dirty="0" smtClean="0"/>
              <a:t>이 제일 주된 요인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연령대별 </a:t>
            </a:r>
            <a:r>
              <a:rPr lang="ko-KR" altLang="en-US" dirty="0" err="1" smtClean="0"/>
              <a:t>지역정체성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대체적으로 </a:t>
            </a:r>
            <a:r>
              <a:rPr lang="en-US" altLang="ko-KR" b="1" dirty="0" smtClean="0"/>
              <a:t>20</a:t>
            </a:r>
            <a:r>
              <a:rPr lang="ko-KR" altLang="en-US" b="1" dirty="0" smtClean="0"/>
              <a:t>대〮</a:t>
            </a:r>
            <a:r>
              <a:rPr lang="en-US" altLang="ko-KR" b="1" dirty="0" smtClean="0"/>
              <a:t>30</a:t>
            </a:r>
            <a:r>
              <a:rPr lang="ko-KR" altLang="en-US" b="1" dirty="0" smtClean="0"/>
              <a:t>대가 낮음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b="1" dirty="0" smtClean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279FEC-0DB1-4F6E-9E55-AD015E4A111B}"/>
              </a:ext>
            </a:extLst>
          </p:cNvPr>
          <p:cNvSpPr/>
          <p:nvPr/>
        </p:nvSpPr>
        <p:spPr>
          <a:xfrm>
            <a:off x="3456432" y="1610305"/>
            <a:ext cx="599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임금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 flipV="1">
            <a:off x="2863551" y="1841138"/>
            <a:ext cx="570239" cy="10417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15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14" name="직사각형 13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최종 제안 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540976" y="279420"/>
              <a:ext cx="839256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2997204" y="1064005"/>
            <a:ext cx="8871073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r>
              <a:rPr lang="ko-KR" altLang="en-US" sz="28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스마트팜</a:t>
            </a: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지역 조성 </a:t>
            </a:r>
            <a:endParaRPr lang="en-US" altLang="ko-KR" sz="28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청년 구직자 대상 </a:t>
            </a:r>
            <a:r>
              <a:rPr lang="ko-KR" altLang="en-US" sz="20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스마트팜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지원 사업 추진</a:t>
            </a:r>
            <a:endParaRPr lang="en-US" altLang="ko-KR" sz="20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스마트팜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지역 조성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→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소속감 ↑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임대료 및 생활비 지원</a:t>
            </a: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농어업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직군 노년층과 </a:t>
            </a:r>
            <a:r>
              <a:rPr lang="ko-KR" altLang="en-US" sz="2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스마트팜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교육생 매칭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3136625" y="1455239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45980" y="4559498"/>
            <a:ext cx="1753611" cy="1009627"/>
          </a:xfrm>
          <a:prstGeom prst="rect">
            <a:avLst/>
          </a:prstGeom>
          <a:solidFill>
            <a:schemeClr val="bg1"/>
          </a:solidFill>
          <a:ln w="19050">
            <a:solidFill>
              <a:srgbClr val="14B9B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smtClean="0">
                <a:solidFill>
                  <a:srgbClr val="14B9B7"/>
                </a:solidFill>
              </a:rPr>
              <a:t>교육생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97204" y="4545625"/>
            <a:ext cx="1753611" cy="1009627"/>
          </a:xfrm>
          <a:prstGeom prst="rect">
            <a:avLst/>
          </a:prstGeom>
          <a:solidFill>
            <a:schemeClr val="bg1"/>
          </a:solidFill>
          <a:ln w="19050">
            <a:solidFill>
              <a:srgbClr val="14B9B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smtClean="0">
                <a:solidFill>
                  <a:srgbClr val="14B9B7"/>
                </a:solidFill>
              </a:rPr>
              <a:t>노년층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5045847" y="4777382"/>
            <a:ext cx="1628502" cy="192868"/>
          </a:xfrm>
          <a:prstGeom prst="rightArrow">
            <a:avLst/>
          </a:prstGeom>
          <a:solidFill>
            <a:srgbClr val="14B9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10800000">
            <a:off x="5022446" y="5019365"/>
            <a:ext cx="1628502" cy="192868"/>
          </a:xfrm>
          <a:prstGeom prst="rightArrow">
            <a:avLst/>
          </a:prstGeom>
          <a:solidFill>
            <a:srgbClr val="14B9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98331" y="4335913"/>
            <a:ext cx="198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595959"/>
                </a:solidFill>
              </a:rPr>
              <a:t>농어업</a:t>
            </a:r>
            <a:r>
              <a:rPr lang="ko-KR" altLang="en-US" b="1" dirty="0" smtClean="0">
                <a:solidFill>
                  <a:srgbClr val="595959"/>
                </a:solidFill>
              </a:rPr>
              <a:t> 관련 지식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52644" y="5370586"/>
            <a:ext cx="221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595959"/>
                </a:solidFill>
              </a:rPr>
              <a:t>스마트팜</a:t>
            </a:r>
            <a:r>
              <a:rPr lang="ko-KR" altLang="en-US" b="1" dirty="0" smtClean="0">
                <a:solidFill>
                  <a:srgbClr val="595959"/>
                </a:solidFill>
              </a:rPr>
              <a:t> 관련 지식 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6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 animBg="1"/>
      <p:bldP spid="16" grpId="0" animBg="1"/>
      <p:bldP spid="12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14" name="직사각형 13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최종 제안 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540976" y="279420"/>
              <a:ext cx="839256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2997204" y="1064005"/>
            <a:ext cx="8871073" cy="420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</a:t>
            </a:r>
            <a:r>
              <a:rPr lang="ko-KR" altLang="en-US" sz="28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스마트팜</a:t>
            </a: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지역 조성  </a:t>
            </a:r>
            <a:endParaRPr lang="en-US" altLang="ko-KR" sz="28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→ 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 shiny &amp; </a:t>
            </a:r>
            <a:r>
              <a:rPr lang="en-US" altLang="ko-KR" sz="2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ggmap</a:t>
            </a: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→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청년 구직자 대상 </a:t>
            </a:r>
            <a:r>
              <a:rPr lang="ko-KR" altLang="en-US" sz="2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스마트팜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지원 사업 추진</a:t>
            </a: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농어업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직군 노년층과 </a:t>
            </a:r>
            <a:r>
              <a:rPr lang="ko-KR" altLang="en-US" sz="2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스마트팜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교육생 매칭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3136625" y="1455239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45980" y="4148823"/>
            <a:ext cx="1753611" cy="1009627"/>
          </a:xfrm>
          <a:prstGeom prst="rect">
            <a:avLst/>
          </a:prstGeom>
          <a:solidFill>
            <a:schemeClr val="bg1"/>
          </a:solidFill>
          <a:ln w="19050">
            <a:solidFill>
              <a:srgbClr val="14B9B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smtClean="0">
                <a:solidFill>
                  <a:srgbClr val="14B9B7"/>
                </a:solidFill>
              </a:rPr>
              <a:t>교육생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97204" y="4134950"/>
            <a:ext cx="1753611" cy="1009627"/>
          </a:xfrm>
          <a:prstGeom prst="rect">
            <a:avLst/>
          </a:prstGeom>
          <a:solidFill>
            <a:schemeClr val="bg1"/>
          </a:solidFill>
          <a:ln w="19050">
            <a:solidFill>
              <a:srgbClr val="14B9B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smtClean="0">
                <a:solidFill>
                  <a:srgbClr val="14B9B7"/>
                </a:solidFill>
              </a:rPr>
              <a:t>노년층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5045847" y="4366707"/>
            <a:ext cx="1628502" cy="192868"/>
          </a:xfrm>
          <a:prstGeom prst="rightArrow">
            <a:avLst/>
          </a:prstGeom>
          <a:solidFill>
            <a:srgbClr val="14B9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10800000">
            <a:off x="5022446" y="4608690"/>
            <a:ext cx="1628502" cy="192868"/>
          </a:xfrm>
          <a:prstGeom prst="rightArrow">
            <a:avLst/>
          </a:prstGeom>
          <a:solidFill>
            <a:srgbClr val="14B9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98331" y="3925238"/>
            <a:ext cx="198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595959"/>
                </a:solidFill>
              </a:rPr>
              <a:t>농어업</a:t>
            </a:r>
            <a:r>
              <a:rPr lang="ko-KR" altLang="en-US" b="1" dirty="0" smtClean="0">
                <a:solidFill>
                  <a:srgbClr val="595959"/>
                </a:solidFill>
              </a:rPr>
              <a:t> 관련 지식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52644" y="4959911"/>
            <a:ext cx="221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595959"/>
                </a:solidFill>
              </a:rPr>
              <a:t>스마트팜</a:t>
            </a:r>
            <a:r>
              <a:rPr lang="ko-KR" altLang="en-US" b="1" dirty="0" smtClean="0">
                <a:solidFill>
                  <a:srgbClr val="595959"/>
                </a:solidFill>
              </a:rPr>
              <a:t> 관련 지식 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49198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617176" y="283416"/>
            <a:ext cx="6967064" cy="771487"/>
            <a:chOff x="2540976" y="279420"/>
            <a:chExt cx="6967064" cy="771487"/>
          </a:xfrm>
        </p:grpSpPr>
        <p:sp>
          <p:nvSpPr>
            <p:cNvPr id="20" name="직사각형 19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최종 제안 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540976" y="279420"/>
              <a:ext cx="839256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19856" y="2332876"/>
            <a:ext cx="6725210" cy="2627035"/>
            <a:chOff x="242341" y="1306548"/>
            <a:chExt cx="6725210" cy="2627035"/>
          </a:xfrm>
        </p:grpSpPr>
        <p:grpSp>
          <p:nvGrpSpPr>
            <p:cNvPr id="7" name="그룹 6"/>
            <p:cNvGrpSpPr/>
            <p:nvPr/>
          </p:nvGrpSpPr>
          <p:grpSpPr>
            <a:xfrm>
              <a:off x="242341" y="1306548"/>
              <a:ext cx="6725210" cy="2627035"/>
              <a:chOff x="434332" y="4014185"/>
              <a:chExt cx="6725210" cy="262703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332" y="4014185"/>
                <a:ext cx="6725210" cy="2627035"/>
              </a:xfrm>
              <a:prstGeom prst="rect">
                <a:avLst/>
              </a:prstGeom>
            </p:spPr>
          </p:pic>
          <p:sp>
            <p:nvSpPr>
              <p:cNvPr id="22" name="직사각형 21"/>
              <p:cNvSpPr/>
              <p:nvPr/>
            </p:nvSpPr>
            <p:spPr>
              <a:xfrm>
                <a:off x="2813496" y="4563223"/>
                <a:ext cx="1372097" cy="56111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ko-KR" altLang="en-US" sz="2100" b="1" kern="0" dirty="0" smtClean="0">
                    <a:solidFill>
                      <a:srgbClr val="595959"/>
                    </a:solidFill>
                  </a:rPr>
                  <a:t>부산 서구</a:t>
                </a:r>
                <a:endParaRPr lang="ko-KR" altLang="en-US" sz="2100" kern="0" dirty="0">
                  <a:solidFill>
                    <a:srgbClr val="595959"/>
                  </a:solidFill>
                </a:endParaRPr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2689347" y="2451870"/>
              <a:ext cx="340505" cy="1191234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72533" y="2312422"/>
            <a:ext cx="4795744" cy="2647489"/>
            <a:chOff x="7072533" y="2312422"/>
            <a:chExt cx="4795744" cy="2647489"/>
          </a:xfrm>
        </p:grpSpPr>
        <p:sp>
          <p:nvSpPr>
            <p:cNvPr id="23" name="직사각형 22"/>
            <p:cNvSpPr/>
            <p:nvPr/>
          </p:nvSpPr>
          <p:spPr>
            <a:xfrm>
              <a:off x="7072533" y="2312422"/>
              <a:ext cx="4795744" cy="26474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800" b="1" kern="0" dirty="0" smtClean="0">
                <a:solidFill>
                  <a:srgbClr val="595959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64922" y="2862877"/>
              <a:ext cx="4654917" cy="1546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700" b="1" dirty="0" err="1" smtClean="0">
                  <a:solidFill>
                    <a:srgbClr val="595959"/>
                  </a:solidFill>
                </a:rPr>
                <a:t>전국무료와이파이표준데이터</a:t>
              </a:r>
              <a:endParaRPr lang="en-US" altLang="ko-KR" sz="2700" b="1" dirty="0" smtClean="0">
                <a:solidFill>
                  <a:srgbClr val="595959"/>
                </a:solidFill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700" b="1" dirty="0" smtClean="0">
                  <a:solidFill>
                    <a:srgbClr val="595959"/>
                  </a:solidFill>
                </a:rPr>
                <a:t>부산광역시 무료와이파이 </a:t>
              </a:r>
              <a:endParaRPr lang="en-US" altLang="ko-KR" sz="2700" b="1" dirty="0" smtClean="0">
                <a:solidFill>
                  <a:srgbClr val="595959"/>
                </a:solidFill>
              </a:endParaRPr>
            </a:p>
            <a:p>
              <a:r>
                <a:rPr lang="en-US" altLang="ko-KR" sz="2700" b="1" dirty="0">
                  <a:solidFill>
                    <a:srgbClr val="595959"/>
                  </a:solidFill>
                </a:rPr>
                <a:t> </a:t>
              </a:r>
              <a:r>
                <a:rPr lang="en-US" altLang="ko-KR" sz="2700" b="1" dirty="0" smtClean="0">
                  <a:solidFill>
                    <a:srgbClr val="595959"/>
                  </a:solidFill>
                </a:rPr>
                <a:t>    select ‘</a:t>
              </a:r>
              <a:r>
                <a:rPr lang="ko-KR" altLang="en-US" sz="2700" b="1" dirty="0" smtClean="0">
                  <a:solidFill>
                    <a:srgbClr val="595959"/>
                  </a:solidFill>
                </a:rPr>
                <a:t>서구</a:t>
              </a:r>
              <a:r>
                <a:rPr lang="en-US" altLang="ko-KR" sz="2700" b="1" dirty="0" smtClean="0">
                  <a:solidFill>
                    <a:srgbClr val="595959"/>
                  </a:solidFill>
                </a:rPr>
                <a:t>’</a:t>
              </a:r>
              <a:endParaRPr lang="ko-KR" altLang="en-US" sz="2700" b="1" dirty="0">
                <a:solidFill>
                  <a:srgbClr val="59595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825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14" name="직사각형 13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최종 제안 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540976" y="279420"/>
              <a:ext cx="839256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2997204" y="1064005"/>
            <a:ext cx="8871073" cy="420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</a:t>
            </a:r>
            <a:r>
              <a:rPr lang="ko-KR" altLang="en-US" sz="28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스마트팜</a:t>
            </a: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위치 추천  </a:t>
            </a:r>
            <a:endParaRPr lang="en-US" altLang="ko-KR" sz="28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→ 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 shiny &amp; </a:t>
            </a:r>
            <a:r>
              <a:rPr lang="en-US" altLang="ko-KR" sz="2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ggmap</a:t>
            </a: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→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청년 구직자 대상 </a:t>
            </a:r>
            <a:r>
              <a:rPr lang="ko-KR" altLang="en-US" sz="2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스마트팜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지원 사업 추진</a:t>
            </a: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농어업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직군 노년층과 </a:t>
            </a:r>
            <a:r>
              <a:rPr lang="ko-KR" altLang="en-US" sz="2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스마트팜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교육생 매칭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3136625" y="1455239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45980" y="4148823"/>
            <a:ext cx="1753611" cy="1009627"/>
          </a:xfrm>
          <a:prstGeom prst="rect">
            <a:avLst/>
          </a:prstGeom>
          <a:solidFill>
            <a:schemeClr val="bg1"/>
          </a:solidFill>
          <a:ln w="19050">
            <a:solidFill>
              <a:srgbClr val="14B9B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smtClean="0">
                <a:solidFill>
                  <a:srgbClr val="14B9B7"/>
                </a:solidFill>
              </a:rPr>
              <a:t>교육생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97204" y="4134950"/>
            <a:ext cx="1753611" cy="1009627"/>
          </a:xfrm>
          <a:prstGeom prst="rect">
            <a:avLst/>
          </a:prstGeom>
          <a:solidFill>
            <a:schemeClr val="bg1"/>
          </a:solidFill>
          <a:ln w="19050">
            <a:solidFill>
              <a:srgbClr val="14B9B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smtClean="0">
                <a:solidFill>
                  <a:srgbClr val="14B9B7"/>
                </a:solidFill>
              </a:rPr>
              <a:t>노년층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5045847" y="4366707"/>
            <a:ext cx="1628502" cy="192868"/>
          </a:xfrm>
          <a:prstGeom prst="rightArrow">
            <a:avLst/>
          </a:prstGeom>
          <a:solidFill>
            <a:srgbClr val="14B9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10800000">
            <a:off x="5022446" y="4608690"/>
            <a:ext cx="1628502" cy="192868"/>
          </a:xfrm>
          <a:prstGeom prst="rightArrow">
            <a:avLst/>
          </a:prstGeom>
          <a:solidFill>
            <a:srgbClr val="14B9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98331" y="3925238"/>
            <a:ext cx="198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595959"/>
                </a:solidFill>
              </a:rPr>
              <a:t>농어업</a:t>
            </a:r>
            <a:r>
              <a:rPr lang="ko-KR" altLang="en-US" b="1" dirty="0" smtClean="0">
                <a:solidFill>
                  <a:srgbClr val="595959"/>
                </a:solidFill>
              </a:rPr>
              <a:t> 관련 지식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52644" y="4959911"/>
            <a:ext cx="221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595959"/>
                </a:solidFill>
              </a:rPr>
              <a:t>스마트팜</a:t>
            </a:r>
            <a:r>
              <a:rPr lang="ko-KR" altLang="en-US" b="1" dirty="0" smtClean="0">
                <a:solidFill>
                  <a:srgbClr val="595959"/>
                </a:solidFill>
              </a:rPr>
              <a:t> 관련 지식 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617176" y="283416"/>
            <a:ext cx="6967064" cy="771487"/>
            <a:chOff x="2540976" y="279420"/>
            <a:chExt cx="6967064" cy="771487"/>
          </a:xfrm>
        </p:grpSpPr>
        <p:sp>
          <p:nvSpPr>
            <p:cNvPr id="20" name="직사각형 19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최종 제안 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540976" y="279420"/>
              <a:ext cx="839256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r="7923"/>
          <a:stretch/>
        </p:blipFill>
        <p:spPr>
          <a:xfrm>
            <a:off x="6818369" y="1447148"/>
            <a:ext cx="5049907" cy="499282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27" y="1633885"/>
            <a:ext cx="5957581" cy="417262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259777" y="2684792"/>
            <a:ext cx="4351807" cy="2177025"/>
            <a:chOff x="4259777" y="2684792"/>
            <a:chExt cx="4351807" cy="2177025"/>
          </a:xfrm>
        </p:grpSpPr>
        <p:grpSp>
          <p:nvGrpSpPr>
            <p:cNvPr id="27" name="그룹 26"/>
            <p:cNvGrpSpPr/>
            <p:nvPr/>
          </p:nvGrpSpPr>
          <p:grpSpPr>
            <a:xfrm>
              <a:off x="4259777" y="2684792"/>
              <a:ext cx="3852975" cy="2177025"/>
              <a:chOff x="8112112" y="2785444"/>
              <a:chExt cx="4795744" cy="2647489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8112112" y="2785444"/>
                <a:ext cx="4795744" cy="264748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4B9B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800" b="1" kern="0" dirty="0" smtClean="0">
                  <a:solidFill>
                    <a:srgbClr val="595959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112113" y="3406122"/>
                <a:ext cx="465491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b="1" dirty="0" smtClean="0">
                    <a:solidFill>
                      <a:srgbClr val="595959"/>
                    </a:solidFill>
                  </a:rPr>
                  <a:t>R shiny</a:t>
                </a:r>
                <a:endParaRPr lang="ko-KR" altLang="en-US" sz="6000" b="1" dirty="0">
                  <a:solidFill>
                    <a:srgbClr val="595959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4360095" y="4301209"/>
              <a:ext cx="42514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hlinkClick r:id="rId5"/>
                </a:rPr>
                <a:t>https://</a:t>
              </a:r>
              <a:r>
                <a:rPr lang="en-US" altLang="ko-KR" sz="1600" dirty="0" smtClean="0">
                  <a:hlinkClick r:id="rId5"/>
                </a:rPr>
                <a:t>map-page.shinyapps.io/map2/</a:t>
              </a:r>
              <a:r>
                <a:rPr lang="en-US" altLang="ko-KR" sz="1600" dirty="0" smtClean="0"/>
                <a:t> 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180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14" name="직사각형 13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향후 과제 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540976" y="279420"/>
              <a:ext cx="839256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2162687" y="1704975"/>
            <a:ext cx="8871073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부산 시민을 위한 홈페이지 제작</a:t>
            </a:r>
            <a:endParaRPr lang="en-US" altLang="ko-KR" sz="22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→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다양한 배경의 부산시민들을 위한 지원제도를 한 눈에 볼 수 있는 페이지</a:t>
            </a: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→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부산 지역 커뮤니티 모임 게시판</a:t>
            </a: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→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부산 지역 공공 시설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공원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체육관 등등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)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위치 정보 페이지</a:t>
            </a: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→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부산 대중교통 정보 페이지</a:t>
            </a: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2297369" y="2151926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67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14" name="직사각형 13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참고 문헌</a:t>
              </a: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540976" y="279420"/>
              <a:ext cx="839256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R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165100" y="1320800"/>
            <a:ext cx="118364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 smtClean="0"/>
              <a:t>1) 2019 </a:t>
            </a:r>
            <a:r>
              <a:rPr lang="ko-KR" altLang="en-US" sz="1600" kern="0" dirty="0"/>
              <a:t>부산 </a:t>
            </a:r>
            <a:r>
              <a:rPr lang="ko-KR" altLang="en-US" sz="1600" kern="0" dirty="0" err="1" smtClean="0"/>
              <a:t>사회조사</a:t>
            </a:r>
            <a:r>
              <a:rPr lang="en-US" altLang="ko-KR" sz="1600" kern="0" dirty="0" smtClean="0"/>
              <a:t>, </a:t>
            </a:r>
            <a:r>
              <a:rPr lang="ko-KR" altLang="en-US" sz="1600" kern="0" dirty="0" smtClean="0"/>
              <a:t>부산광역시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2) ‘</a:t>
            </a:r>
            <a:r>
              <a:rPr lang="ko-KR" altLang="en-US" sz="1600" dirty="0" err="1" smtClean="0"/>
              <a:t>지방정부여</a:t>
            </a:r>
            <a:r>
              <a:rPr lang="ko-KR" altLang="en-US" sz="1600" dirty="0" smtClean="0"/>
              <a:t> 청년을 붙잡아라</a:t>
            </a:r>
            <a:r>
              <a:rPr lang="en-US" altLang="ko-KR" sz="1600" dirty="0" smtClean="0"/>
              <a:t>’, </a:t>
            </a:r>
            <a:r>
              <a:rPr lang="ko-KR" altLang="en-US" sz="1600" dirty="0" smtClean="0"/>
              <a:t>시사</a:t>
            </a:r>
            <a:r>
              <a:rPr lang="en-US" altLang="ko-KR" sz="1600" dirty="0" smtClean="0"/>
              <a:t>IN,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2019.11.27 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hlinkClick r:id="rId2"/>
              </a:rPr>
              <a:t>https://www.sisain.co.kr/news/articleView.html?idxno=40723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3) ‘[</a:t>
            </a:r>
            <a:r>
              <a:rPr lang="ko-KR" altLang="en-US" sz="1600" dirty="0"/>
              <a:t>부산</a:t>
            </a:r>
            <a:r>
              <a:rPr lang="en-US" altLang="ko-KR" sz="1600" dirty="0"/>
              <a:t>, </a:t>
            </a:r>
            <a:r>
              <a:rPr lang="ko-KR" altLang="en-US" sz="1600" dirty="0"/>
              <a:t>일자리 미스매치</a:t>
            </a:r>
            <a:r>
              <a:rPr lang="en-US" altLang="ko-KR" sz="1600" dirty="0"/>
              <a:t>] 1. </a:t>
            </a:r>
            <a:r>
              <a:rPr lang="ko-KR" altLang="en-US" sz="1600" dirty="0"/>
              <a:t>통계로 본 현황과 </a:t>
            </a:r>
            <a:r>
              <a:rPr lang="ko-KR" altLang="en-US" sz="1600" dirty="0" smtClean="0"/>
              <a:t>진단</a:t>
            </a:r>
            <a:r>
              <a:rPr lang="en-US" altLang="ko-KR" sz="1600" dirty="0" smtClean="0"/>
              <a:t>’, </a:t>
            </a:r>
            <a:r>
              <a:rPr lang="ko-KR" altLang="en-US" sz="1600" dirty="0" smtClean="0"/>
              <a:t>부산일보</a:t>
            </a:r>
            <a:r>
              <a:rPr lang="en-US" altLang="ko-KR" sz="1600" dirty="0" smtClean="0"/>
              <a:t>, 2019.07.14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hlinkClick r:id="rId3"/>
              </a:rPr>
              <a:t>http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hlinkClick r:id="rId3"/>
              </a:rPr>
              <a:t>://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hlinkClick r:id="rId3"/>
              </a:rPr>
              <a:t>www.busan.com/view/busan/view.php?code=2019071419265461934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4) ‘</a:t>
            </a:r>
            <a:r>
              <a:rPr lang="ko-KR" altLang="en-US" sz="1600" dirty="0" smtClean="0"/>
              <a:t>다시 </a:t>
            </a:r>
            <a:r>
              <a:rPr lang="ko-KR" altLang="en-US" sz="1600" dirty="0"/>
              <a:t>서울로 몰리는 사람들</a:t>
            </a:r>
            <a:r>
              <a:rPr lang="en-US" altLang="ko-KR" sz="1600" dirty="0"/>
              <a:t>…</a:t>
            </a:r>
            <a:r>
              <a:rPr lang="ko-KR" altLang="en-US" sz="1600" dirty="0"/>
              <a:t>올해 수도권 인구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비수도권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추월</a:t>
            </a:r>
            <a:r>
              <a:rPr lang="en-US" altLang="ko-KR" sz="1600" dirty="0" smtClean="0"/>
              <a:t>’, </a:t>
            </a:r>
            <a:r>
              <a:rPr lang="ko-KR" altLang="en-US" sz="1600" dirty="0" smtClean="0"/>
              <a:t>중앙일보</a:t>
            </a:r>
            <a:r>
              <a:rPr lang="en-US" altLang="ko-KR" sz="1600" dirty="0" smtClean="0"/>
              <a:t>, 2020.06.29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hlinkClick r:id="rId4"/>
              </a:rPr>
              <a:t>https</a:t>
            </a:r>
            <a:r>
              <a:rPr lang="en-US" altLang="ko-KR" sz="1600" dirty="0">
                <a:hlinkClick r:id="rId4"/>
              </a:rPr>
              <a:t>://</a:t>
            </a:r>
            <a:r>
              <a:rPr lang="en-US" altLang="ko-KR" sz="1600" dirty="0" smtClean="0">
                <a:hlinkClick r:id="rId4"/>
              </a:rPr>
              <a:t>mnews.joins.com/article/23812685</a:t>
            </a:r>
            <a:endParaRPr lang="en-US" altLang="ko-KR" sz="1600" dirty="0">
              <a:hlinkClick r:id="rId5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5) ‘</a:t>
            </a:r>
            <a:r>
              <a:rPr lang="ko-KR" altLang="en-US" sz="1600" dirty="0" smtClean="0"/>
              <a:t>코로나發 </a:t>
            </a:r>
            <a:r>
              <a:rPr lang="ko-KR" altLang="en-US" sz="1600" dirty="0" err="1"/>
              <a:t>고용충격에</a:t>
            </a:r>
            <a:r>
              <a:rPr lang="ko-KR" altLang="en-US" sz="1600" dirty="0"/>
              <a:t> 수도권 인구유입 </a:t>
            </a:r>
            <a:r>
              <a:rPr lang="en-US" altLang="ko-KR" sz="1600" dirty="0"/>
              <a:t>2</a:t>
            </a:r>
            <a:r>
              <a:rPr lang="ko-KR" altLang="en-US" sz="1600" dirty="0"/>
              <a:t>배로 급증</a:t>
            </a:r>
            <a:r>
              <a:rPr lang="en-US" altLang="ko-KR" sz="1600" dirty="0"/>
              <a:t>…20</a:t>
            </a:r>
            <a:r>
              <a:rPr lang="ko-KR" altLang="en-US" sz="1600" dirty="0"/>
              <a:t>대가 </a:t>
            </a:r>
            <a:r>
              <a:rPr lang="en-US" altLang="ko-KR" sz="1600" dirty="0" smtClean="0"/>
              <a:t>75%’, </a:t>
            </a:r>
            <a:r>
              <a:rPr lang="ko-KR" altLang="en-US" sz="1600" dirty="0" smtClean="0"/>
              <a:t>연합뉴스</a:t>
            </a:r>
            <a:r>
              <a:rPr lang="en-US" altLang="ko-KR" sz="1600" dirty="0" smtClean="0"/>
              <a:t>, 2020.07.06 </a:t>
            </a:r>
            <a:r>
              <a:rPr lang="en-US" altLang="ko-KR" sz="1600" dirty="0" smtClean="0">
                <a:hlinkClick r:id="rId5"/>
              </a:rPr>
              <a:t>https</a:t>
            </a:r>
            <a:r>
              <a:rPr lang="en-US" altLang="ko-KR" sz="1600" dirty="0">
                <a:hlinkClick r:id="rId5"/>
              </a:rPr>
              <a:t>://</a:t>
            </a:r>
            <a:r>
              <a:rPr lang="en-US" altLang="ko-KR" sz="1600" dirty="0" smtClean="0">
                <a:hlinkClick r:id="rId5"/>
              </a:rPr>
              <a:t>n.news.naver.com/article/001/0011726654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6) ‘97</a:t>
            </a:r>
            <a:r>
              <a:rPr lang="ko-KR" altLang="en-US" sz="1600" dirty="0"/>
              <a:t>개 </a:t>
            </a:r>
            <a:r>
              <a:rPr lang="ko-KR" altLang="en-US" sz="1600" dirty="0" err="1"/>
              <a:t>시군구</a:t>
            </a:r>
            <a:r>
              <a:rPr lang="ko-KR" altLang="en-US" sz="1600" dirty="0"/>
              <a:t> 인구 줄어 사라질 </a:t>
            </a:r>
            <a:r>
              <a:rPr lang="ko-KR" altLang="en-US" sz="1600" dirty="0" smtClean="0"/>
              <a:t>위기</a:t>
            </a:r>
            <a:r>
              <a:rPr lang="en-US" altLang="ko-KR" sz="1600" dirty="0" smtClean="0"/>
              <a:t>’, </a:t>
            </a:r>
            <a:r>
              <a:rPr lang="ko-KR" altLang="en-US" sz="1600" dirty="0" smtClean="0"/>
              <a:t>동아일보</a:t>
            </a:r>
            <a:r>
              <a:rPr lang="en-US" altLang="ko-KR" sz="1600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sz="1600" dirty="0" smtClean="0"/>
              <a:t>2019.11.15</a:t>
            </a: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</a:t>
            </a:r>
            <a:r>
              <a:rPr lang="en-US" altLang="ko-KR" sz="1600" dirty="0">
                <a:hlinkClick r:id="rId6"/>
              </a:rPr>
              <a:t>https://</a:t>
            </a:r>
            <a:r>
              <a:rPr lang="en-US" altLang="ko-KR" sz="1600" dirty="0" smtClean="0">
                <a:hlinkClick r:id="rId6"/>
              </a:rPr>
              <a:t>www.donga.com/news/Society/article/all/20191115/98369483/1</a:t>
            </a:r>
            <a:r>
              <a:rPr lang="en-US" altLang="ko-KR" sz="16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8) ‘</a:t>
            </a:r>
            <a:r>
              <a:rPr lang="ko-KR" altLang="ko-KR" sz="1600" dirty="0">
                <a:latin typeface="+mn-ea"/>
              </a:rPr>
              <a:t>올해 처음 수도권 인구가 </a:t>
            </a:r>
            <a:r>
              <a:rPr lang="ko-KR" altLang="ko-KR" sz="1600" dirty="0" err="1">
                <a:latin typeface="+mn-ea"/>
              </a:rPr>
              <a:t>비수도권</a:t>
            </a:r>
            <a:r>
              <a:rPr lang="ko-KR" altLang="ko-KR" sz="1600" dirty="0">
                <a:latin typeface="+mn-ea"/>
              </a:rPr>
              <a:t> 역전···수도권 집중 다시 심화되는 이유는?</a:t>
            </a:r>
            <a:r>
              <a:rPr lang="en-US" altLang="ko-KR" sz="1600" dirty="0" smtClean="0">
                <a:latin typeface="+mn-ea"/>
              </a:rPr>
              <a:t>’, </a:t>
            </a:r>
            <a:r>
              <a:rPr lang="ko-KR" altLang="en-US" sz="1600" dirty="0" smtClean="0">
                <a:latin typeface="+mn-ea"/>
              </a:rPr>
              <a:t>경향신문</a:t>
            </a:r>
            <a:r>
              <a:rPr lang="en-US" altLang="ko-KR" sz="1600" dirty="0" smtClean="0">
                <a:latin typeface="+mn-ea"/>
              </a:rPr>
              <a:t>, 2020.06.29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hlinkClick r:id="rId7"/>
              </a:rPr>
              <a:t>http://</a:t>
            </a:r>
            <a:r>
              <a:rPr lang="en-US" altLang="ko-KR" sz="1600" dirty="0" smtClean="0">
                <a:hlinkClick r:id="rId7"/>
              </a:rPr>
              <a:t>news.khan.co.kr/kh_news/khan_art_view.html?art_id=202006291215011</a:t>
            </a:r>
            <a:r>
              <a:rPr lang="en-US" altLang="ko-KR" sz="16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7) 2020 </a:t>
            </a:r>
            <a:r>
              <a:rPr lang="ko-KR" altLang="en-US" sz="1600" dirty="0" smtClean="0"/>
              <a:t>전국무료와이파이 </a:t>
            </a:r>
            <a:r>
              <a:rPr lang="ko-KR" altLang="en-US" sz="1600" dirty="0" err="1" smtClean="0"/>
              <a:t>표준데이터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부산시 무료와이파이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ko-KR" sz="1400" dirty="0"/>
              <a:t/>
            </a:r>
            <a:br>
              <a:rPr lang="ko-KR" altLang="ko-KR" sz="1400" dirty="0"/>
            </a:br>
            <a:endParaRPr lang="en-US" altLang="ko-KR" sz="1600" dirty="0" smtClean="0"/>
          </a:p>
        </p:txBody>
      </p:sp>
      <p:pic>
        <p:nvPicPr>
          <p:cNvPr id="1029" name="Picture 5" descr="http://linkback.khan.co.kr/images/onebyone.gif?action_id=f0164a90b2f365ebafc9d448bdb52f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063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29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26949" y="311022"/>
            <a:ext cx="7806984" cy="771487"/>
            <a:chOff x="2540976" y="279420"/>
            <a:chExt cx="7806984" cy="771487"/>
          </a:xfrm>
        </p:grpSpPr>
        <p:sp>
          <p:nvSpPr>
            <p:cNvPr id="67" name="직사각형 66"/>
            <p:cNvSpPr/>
            <p:nvPr/>
          </p:nvSpPr>
          <p:spPr>
            <a:xfrm>
              <a:off x="2540976" y="279420"/>
              <a:ext cx="780698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      </a:t>
              </a:r>
              <a:r>
                <a:rPr lang="en-US" altLang="ko-KR" sz="2800" b="1" i="1" kern="0" dirty="0" smtClean="0">
                  <a:solidFill>
                    <a:srgbClr val="14B9B7"/>
                  </a:solidFill>
                </a:rPr>
                <a:t>2) 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분석 도구</a:t>
              </a:r>
              <a:endParaRPr lang="en-US" altLang="ko-KR" sz="2800" b="1" i="1" kern="0" dirty="0" smtClean="0">
                <a:solidFill>
                  <a:srgbClr val="14B9B7"/>
                </a:solidFill>
              </a:endParaRPr>
            </a:p>
            <a:p>
              <a:pPr algn="ctr" latinLnBrk="0">
                <a:defRPr/>
              </a:pPr>
              <a:r>
                <a:rPr lang="en-US" altLang="ko-KR" sz="2400" b="1" i="1" kern="0" dirty="0" smtClean="0">
                  <a:solidFill>
                    <a:srgbClr val="404040"/>
                  </a:solidFill>
                </a:rPr>
                <a:t> - </a:t>
              </a:r>
              <a:r>
                <a:rPr lang="ko-KR" altLang="en-US" sz="2400" b="1" i="1" kern="0" dirty="0" err="1" smtClean="0">
                  <a:solidFill>
                    <a:srgbClr val="404040"/>
                  </a:solidFill>
                </a:rPr>
                <a:t>주요변수</a:t>
              </a:r>
              <a:r>
                <a:rPr lang="ko-KR" altLang="en-US" sz="2400" b="1" i="1" kern="0" dirty="0" smtClean="0">
                  <a:solidFill>
                    <a:srgbClr val="404040"/>
                  </a:solidFill>
                </a:rPr>
                <a:t> </a:t>
              </a:r>
              <a:r>
                <a:rPr lang="en-US" altLang="ko-KR" sz="2400" b="1" i="1" kern="0" dirty="0" smtClean="0">
                  <a:solidFill>
                    <a:srgbClr val="404040"/>
                  </a:solidFill>
                </a:rPr>
                <a:t>&amp; </a:t>
              </a:r>
              <a:r>
                <a:rPr lang="ko-KR" altLang="en-US" sz="2400" b="1" i="1" kern="0" dirty="0" err="1" smtClean="0">
                  <a:solidFill>
                    <a:srgbClr val="404040"/>
                  </a:solidFill>
                </a:rPr>
                <a:t>배경변수</a:t>
              </a:r>
              <a:endParaRPr lang="en-US" altLang="ko-KR" sz="2400" b="1" i="1" kern="0" dirty="0">
                <a:solidFill>
                  <a:srgbClr val="404040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0DA2D826-53B6-476D-BBB2-95F8A4A46A0C}"/>
              </a:ext>
            </a:extLst>
          </p:cNvPr>
          <p:cNvSpPr/>
          <p:nvPr/>
        </p:nvSpPr>
        <p:spPr>
          <a:xfrm>
            <a:off x="4185291" y="4859905"/>
            <a:ext cx="897622" cy="897622"/>
          </a:xfrm>
          <a:prstGeom prst="ellipse">
            <a:avLst/>
          </a:prstGeom>
          <a:noFill/>
          <a:ln w="25400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EEBB621C-0530-4E0D-A7BA-362821E6AEDE}"/>
              </a:ext>
            </a:extLst>
          </p:cNvPr>
          <p:cNvSpPr/>
          <p:nvPr/>
        </p:nvSpPr>
        <p:spPr>
          <a:xfrm>
            <a:off x="4022404" y="4697018"/>
            <a:ext cx="1223395" cy="1223395"/>
          </a:xfrm>
          <a:prstGeom prst="arc">
            <a:avLst>
              <a:gd name="adj1" fmla="val 18838228"/>
              <a:gd name="adj2" fmla="val 5467610"/>
            </a:avLst>
          </a:prstGeom>
          <a:noFill/>
          <a:ln w="38100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id="{19B185F9-C599-4CAF-937C-42AF9ED656EC}"/>
              </a:ext>
            </a:extLst>
          </p:cNvPr>
          <p:cNvSpPr/>
          <p:nvPr/>
        </p:nvSpPr>
        <p:spPr>
          <a:xfrm>
            <a:off x="4867843" y="3811036"/>
            <a:ext cx="1223395" cy="1223395"/>
          </a:xfrm>
          <a:prstGeom prst="arc">
            <a:avLst>
              <a:gd name="adj1" fmla="val 7984670"/>
              <a:gd name="adj2" fmla="val 18578390"/>
            </a:avLst>
          </a:prstGeom>
          <a:noFill/>
          <a:ln w="38100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FF3A97-90A7-4E3E-8363-8C7245BF2E04}"/>
              </a:ext>
            </a:extLst>
          </p:cNvPr>
          <p:cNvSpPr/>
          <p:nvPr/>
        </p:nvSpPr>
        <p:spPr>
          <a:xfrm>
            <a:off x="5008620" y="3945769"/>
            <a:ext cx="897622" cy="8976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원호 44">
            <a:extLst>
              <a:ext uri="{FF2B5EF4-FFF2-40B4-BE49-F238E27FC236}">
                <a16:creationId xmlns:a16="http://schemas.microsoft.com/office/drawing/2014/main" id="{14E2DDB9-D313-4670-93DE-1D26C8D2F536}"/>
              </a:ext>
            </a:extLst>
          </p:cNvPr>
          <p:cNvSpPr/>
          <p:nvPr/>
        </p:nvSpPr>
        <p:spPr>
          <a:xfrm>
            <a:off x="5649571" y="2871827"/>
            <a:ext cx="1223395" cy="1223395"/>
          </a:xfrm>
          <a:prstGeom prst="arc">
            <a:avLst>
              <a:gd name="adj1" fmla="val 18838228"/>
              <a:gd name="adj2" fmla="val 7846142"/>
            </a:avLst>
          </a:prstGeom>
          <a:noFill/>
          <a:ln w="38100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623F1FE-F9B0-4B6E-B89D-723A61CE9794}"/>
              </a:ext>
            </a:extLst>
          </p:cNvPr>
          <p:cNvSpPr/>
          <p:nvPr/>
        </p:nvSpPr>
        <p:spPr>
          <a:xfrm>
            <a:off x="5814838" y="3034714"/>
            <a:ext cx="897622" cy="897622"/>
          </a:xfrm>
          <a:prstGeom prst="ellipse">
            <a:avLst/>
          </a:prstGeom>
          <a:noFill/>
          <a:ln w="25400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E336E125-B55C-4616-9F09-FAE9CA5AA3BC}"/>
              </a:ext>
            </a:extLst>
          </p:cNvPr>
          <p:cNvSpPr/>
          <p:nvPr/>
        </p:nvSpPr>
        <p:spPr>
          <a:xfrm>
            <a:off x="6509644" y="2001604"/>
            <a:ext cx="1223395" cy="1223395"/>
          </a:xfrm>
          <a:prstGeom prst="arc">
            <a:avLst>
              <a:gd name="adj1" fmla="val 7984670"/>
              <a:gd name="adj2" fmla="val 16340036"/>
            </a:avLst>
          </a:prstGeom>
          <a:noFill/>
          <a:ln w="38100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CB3435E-6964-46F1-A5BC-99D712C3EE1C}"/>
              </a:ext>
            </a:extLst>
          </p:cNvPr>
          <p:cNvCxnSpPr>
            <a:cxnSpLocks/>
          </p:cNvCxnSpPr>
          <p:nvPr/>
        </p:nvCxnSpPr>
        <p:spPr>
          <a:xfrm>
            <a:off x="7121341" y="2001604"/>
            <a:ext cx="3600000" cy="0"/>
          </a:xfrm>
          <a:prstGeom prst="line">
            <a:avLst/>
          </a:prstGeom>
          <a:ln w="38100">
            <a:solidFill>
              <a:srgbClr val="14B9B7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8CD1A8B-4915-439B-9189-DDFDC9DBC067}"/>
              </a:ext>
            </a:extLst>
          </p:cNvPr>
          <p:cNvCxnSpPr>
            <a:cxnSpLocks/>
          </p:cNvCxnSpPr>
          <p:nvPr/>
        </p:nvCxnSpPr>
        <p:spPr>
          <a:xfrm>
            <a:off x="1034101" y="5920413"/>
            <a:ext cx="3600000" cy="0"/>
          </a:xfrm>
          <a:prstGeom prst="line">
            <a:avLst/>
          </a:prstGeom>
          <a:ln w="38100">
            <a:solidFill>
              <a:srgbClr val="14B9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FE5E861B-A626-431C-BE5D-76D307E4FD8A}"/>
              </a:ext>
            </a:extLst>
          </p:cNvPr>
          <p:cNvSpPr/>
          <p:nvPr/>
        </p:nvSpPr>
        <p:spPr>
          <a:xfrm>
            <a:off x="6660532" y="2164490"/>
            <a:ext cx="897622" cy="8976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7C62A71-3398-464A-976B-771BC9D2212F}"/>
              </a:ext>
            </a:extLst>
          </p:cNvPr>
          <p:cNvSpPr/>
          <p:nvPr/>
        </p:nvSpPr>
        <p:spPr>
          <a:xfrm>
            <a:off x="7128070" y="3577082"/>
            <a:ext cx="3600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주요변수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삶에 대한 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만족도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5CC723-0D54-4331-B34B-3D0D7C5D6E6B}"/>
              </a:ext>
            </a:extLst>
          </p:cNvPr>
          <p:cNvSpPr/>
          <p:nvPr/>
        </p:nvSpPr>
        <p:spPr>
          <a:xfrm>
            <a:off x="5431078" y="5320805"/>
            <a:ext cx="4718761" cy="102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배경변수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성별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연령대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월평균 가구소득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취업애로요인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직업선택요인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부산시거주기간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타지거주경험여부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사회적 관계 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소통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이야기 상대 존재여부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),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점유형태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혼인상태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직업군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B6932-CAA0-4383-B016-02E5DB54CCCE}"/>
              </a:ext>
            </a:extLst>
          </p:cNvPr>
          <p:cNvSpPr/>
          <p:nvPr/>
        </p:nvSpPr>
        <p:spPr>
          <a:xfrm>
            <a:off x="1107337" y="3660411"/>
            <a:ext cx="3600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주요변수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근로여건 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만족도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2658057" y="1936093"/>
            <a:ext cx="3600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주요변수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부산시 </a:t>
            </a:r>
            <a:r>
              <a:rPr lang="ko-KR" altLang="en-US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정주의사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0E18E9E2-EC7D-4205-AC11-EBD9D40F55E8}"/>
              </a:ext>
            </a:extLst>
          </p:cNvPr>
          <p:cNvSpPr/>
          <p:nvPr/>
        </p:nvSpPr>
        <p:spPr>
          <a:xfrm rot="18000000">
            <a:off x="4844277" y="3986876"/>
            <a:ext cx="146305" cy="126125"/>
          </a:xfrm>
          <a:prstGeom prst="triangle">
            <a:avLst/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63EA5BBC-1F65-4C74-B720-FC252FE369D6}"/>
              </a:ext>
            </a:extLst>
          </p:cNvPr>
          <p:cNvSpPr/>
          <p:nvPr/>
        </p:nvSpPr>
        <p:spPr>
          <a:xfrm rot="7200000">
            <a:off x="6791828" y="3747973"/>
            <a:ext cx="146305" cy="126125"/>
          </a:xfrm>
          <a:prstGeom prst="triangle">
            <a:avLst/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FE6AC4CB-D284-46A5-8C70-69B1E2329BEE}"/>
              </a:ext>
            </a:extLst>
          </p:cNvPr>
          <p:cNvSpPr/>
          <p:nvPr/>
        </p:nvSpPr>
        <p:spPr>
          <a:xfrm rot="7200000">
            <a:off x="5162899" y="5531577"/>
            <a:ext cx="146305" cy="126125"/>
          </a:xfrm>
          <a:prstGeom prst="triangle">
            <a:avLst/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5AB8C1B5-BE5D-4977-AEE7-67B73C8ADF6A}"/>
              </a:ext>
            </a:extLst>
          </p:cNvPr>
          <p:cNvSpPr/>
          <p:nvPr/>
        </p:nvSpPr>
        <p:spPr>
          <a:xfrm rot="18000000">
            <a:off x="6469278" y="2221698"/>
            <a:ext cx="146305" cy="126125"/>
          </a:xfrm>
          <a:prstGeom prst="triangle">
            <a:avLst/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Freeform 11"/>
          <p:cNvSpPr>
            <a:spLocks noEditPoints="1"/>
          </p:cNvSpPr>
          <p:nvPr/>
        </p:nvSpPr>
        <p:spPr bwMode="auto">
          <a:xfrm>
            <a:off x="6123299" y="3290248"/>
            <a:ext cx="314853" cy="386551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14B9B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Freeform 11"/>
          <p:cNvSpPr>
            <a:spLocks noEditPoints="1"/>
          </p:cNvSpPr>
          <p:nvPr/>
        </p:nvSpPr>
        <p:spPr bwMode="auto">
          <a:xfrm>
            <a:off x="6970643" y="2402201"/>
            <a:ext cx="314853" cy="386551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Freeform 11"/>
          <p:cNvSpPr>
            <a:spLocks noEditPoints="1"/>
          </p:cNvSpPr>
          <p:nvPr/>
        </p:nvSpPr>
        <p:spPr bwMode="auto">
          <a:xfrm>
            <a:off x="4515668" y="5109507"/>
            <a:ext cx="314853" cy="386551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14B9B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Freeform 11"/>
          <p:cNvSpPr>
            <a:spLocks noEditPoints="1"/>
          </p:cNvSpPr>
          <p:nvPr/>
        </p:nvSpPr>
        <p:spPr bwMode="auto">
          <a:xfrm>
            <a:off x="5322113" y="4226811"/>
            <a:ext cx="314853" cy="386551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75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9" y="1438888"/>
            <a:ext cx="4453513" cy="30551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59" y="5165413"/>
            <a:ext cx="6236593" cy="856675"/>
          </a:xfrm>
          <a:prstGeom prst="rect">
            <a:avLst/>
          </a:prstGeom>
        </p:spPr>
      </p:pic>
      <p:sp>
        <p:nvSpPr>
          <p:cNvPr id="18" name="Freeform 6"/>
          <p:cNvSpPr>
            <a:spLocks/>
          </p:cNvSpPr>
          <p:nvPr/>
        </p:nvSpPr>
        <p:spPr bwMode="auto">
          <a:xfrm>
            <a:off x="7183225" y="1658965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>
            <a:off x="5221224" y="2779776"/>
            <a:ext cx="1962001" cy="1131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7343129" y="1779695"/>
            <a:ext cx="36000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부산시 </a:t>
            </a:r>
            <a:r>
              <a:rPr lang="ko-KR" altLang="en-US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정주의사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opinion2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전혀 그렇지 않다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별로 그렇지 않다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그저 그렇다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4.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약간 그렇다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5.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매우 그렇다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23" name="직사각형 22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주요변수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</a:t>
              </a:r>
              <a:r>
                <a:rPr lang="en-US" altLang="ko-KR" sz="2800" b="1" i="1" kern="0" dirty="0" smtClean="0">
                  <a:solidFill>
                    <a:srgbClr val="404040"/>
                  </a:solidFill>
                </a:rPr>
                <a:t>1. </a:t>
              </a:r>
              <a:r>
                <a:rPr lang="ko-KR" altLang="en-US" sz="2800" b="1" i="1" kern="0" dirty="0" smtClean="0">
                  <a:solidFill>
                    <a:srgbClr val="404040"/>
                  </a:solidFill>
                </a:rPr>
                <a:t>부산시 </a:t>
              </a:r>
              <a:r>
                <a:rPr lang="ko-KR" altLang="en-US" sz="2800" b="1" i="1" kern="0" dirty="0" err="1" smtClean="0">
                  <a:solidFill>
                    <a:srgbClr val="404040"/>
                  </a:solidFill>
                </a:rPr>
                <a:t>정주의사</a:t>
              </a:r>
              <a:endParaRPr lang="ko-KR" altLang="en-US" sz="4000" kern="0" dirty="0">
                <a:solidFill>
                  <a:srgbClr val="40404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690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67" y="1367884"/>
            <a:ext cx="6708774" cy="29468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67" y="4891278"/>
            <a:ext cx="6464090" cy="906018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350526F-55A5-44FE-84EF-B7BC62084432}"/>
              </a:ext>
            </a:extLst>
          </p:cNvPr>
          <p:cNvCxnSpPr>
            <a:cxnSpLocks/>
          </p:cNvCxnSpPr>
          <p:nvPr/>
        </p:nvCxnSpPr>
        <p:spPr>
          <a:xfrm>
            <a:off x="7126670" y="2806112"/>
            <a:ext cx="828000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F186CF-180D-40FA-BAFB-93573B352295}"/>
              </a:ext>
            </a:extLst>
          </p:cNvPr>
          <p:cNvSpPr/>
          <p:nvPr/>
        </p:nvSpPr>
        <p:spPr>
          <a:xfrm>
            <a:off x="8272750" y="1628866"/>
            <a:ext cx="3600000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삶에 대한 만족도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s31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전혀 만족하지 않는다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5.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보통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10.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매우 만족한다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3" name="Freeform 6"/>
          <p:cNvSpPr>
            <a:spLocks/>
          </p:cNvSpPr>
          <p:nvPr/>
        </p:nvSpPr>
        <p:spPr bwMode="auto">
          <a:xfrm>
            <a:off x="8112846" y="1508136"/>
            <a:ext cx="319807" cy="28354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25" name="직사각형 24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 err="1" smtClean="0">
                  <a:solidFill>
                    <a:srgbClr val="14B9B7"/>
                  </a:solidFill>
                </a:rPr>
                <a:t>주요변수</a:t>
              </a:r>
              <a:r>
                <a:rPr lang="ko-KR" altLang="en-US" sz="2800" b="1" i="1" kern="0" dirty="0" smtClean="0">
                  <a:solidFill>
                    <a:srgbClr val="14B9B7"/>
                  </a:solidFill>
                </a:rPr>
                <a:t> </a:t>
              </a:r>
              <a:r>
                <a:rPr lang="en-US" altLang="ko-KR" sz="2800" b="1" i="1" kern="0" dirty="0" smtClean="0">
                  <a:solidFill>
                    <a:srgbClr val="404040"/>
                  </a:solidFill>
                </a:rPr>
                <a:t>2. </a:t>
              </a:r>
              <a:r>
                <a:rPr lang="ko-KR" altLang="en-US" sz="2800" b="1" i="1" kern="0" dirty="0" smtClean="0">
                  <a:solidFill>
                    <a:srgbClr val="404040"/>
                  </a:solidFill>
                </a:rPr>
                <a:t>삶에 대한 만족도</a:t>
              </a:r>
              <a:endParaRPr lang="ko-KR" altLang="en-US" sz="4000" kern="0" dirty="0">
                <a:solidFill>
                  <a:srgbClr val="404040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63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7132</TotalTime>
  <Words>3580</Words>
  <Application>Microsoft Office PowerPoint</Application>
  <PresentationFormat>와이드스크린</PresentationFormat>
  <Paragraphs>758</Paragraphs>
  <Slides>69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3" baseType="lpstr">
      <vt:lpstr>맑은 고딕</vt:lpstr>
      <vt:lpstr>Arial</vt:lpstr>
      <vt:lpstr>Wingdings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217</cp:revision>
  <dcterms:created xsi:type="dcterms:W3CDTF">2020-08-20T13:34:29Z</dcterms:created>
  <dcterms:modified xsi:type="dcterms:W3CDTF">2020-09-18T07:30:03Z</dcterms:modified>
</cp:coreProperties>
</file>